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1" r:id="rId7"/>
    <p:sldId id="268" r:id="rId8"/>
    <p:sldId id="272" r:id="rId9"/>
    <p:sldId id="273" r:id="rId10"/>
    <p:sldId id="264" r:id="rId11"/>
    <p:sldId id="281" r:id="rId12"/>
    <p:sldId id="282" r:id="rId13"/>
    <p:sldId id="283" r:id="rId14"/>
    <p:sldId id="284" r:id="rId15"/>
    <p:sldId id="285" r:id="rId16"/>
    <p:sldId id="265" r:id="rId17"/>
    <p:sldId id="270" r:id="rId18"/>
    <p:sldId id="286" r:id="rId19"/>
    <p:sldId id="287" r:id="rId20"/>
    <p:sldId id="288" r:id="rId21"/>
    <p:sldId id="266" r:id="rId22"/>
    <p:sldId id="271" r:id="rId23"/>
    <p:sldId id="275" r:id="rId24"/>
    <p:sldId id="278" r:id="rId25"/>
    <p:sldId id="276" r:id="rId26"/>
    <p:sldId id="279" r:id="rId27"/>
    <p:sldId id="280" r:id="rId28"/>
    <p:sldId id="26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45" autoAdjust="0"/>
  </p:normalViewPr>
  <p:slideViewPr>
    <p:cSldViewPr>
      <p:cViewPr varScale="1">
        <p:scale>
          <a:sx n="92" d="100"/>
          <a:sy n="92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image" Target="../media/image22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/>
      <dgm:spPr/>
      <dgm:t>
        <a:bodyPr/>
        <a:lstStyle/>
        <a:p>
          <a:r>
            <a:rPr lang="en-US" altLang="en-US" dirty="0" smtClean="0"/>
            <a:t>Access items in the </a:t>
          </a:r>
          <a:r>
            <a:rPr lang="en-US" altLang="en-US" b="1" u="sng" dirty="0" smtClean="0"/>
            <a:t>non-increasing order </a:t>
          </a:r>
          <a:r>
            <a:rPr lang="en-US" altLang="en-US" dirty="0" smtClean="0"/>
            <a:t>of their attribute value</a:t>
          </a:r>
          <a:endParaRPr lang="zh-TW" altLang="en-US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F0179057-7871-4369-B8A9-994F06ADC6CB}">
      <dgm:prSet phldrT="[文字]"/>
      <dgm:spPr/>
      <dgm:t>
        <a:bodyPr/>
        <a:lstStyle/>
        <a:p>
          <a:r>
            <a:rPr lang="en-US" altLang="en-US" dirty="0" smtClean="0"/>
            <a:t>For each matching item accessed, </a:t>
          </a:r>
          <a:r>
            <a:rPr lang="en-US" altLang="en-US" b="1" u="sng" dirty="0" smtClean="0"/>
            <a:t>enumerate</a:t>
          </a:r>
          <a:r>
            <a:rPr lang="en-US" altLang="en-US" dirty="0" smtClean="0"/>
            <a:t> all possible expansions and </a:t>
          </a:r>
          <a:r>
            <a:rPr lang="en-US" altLang="en-US" b="1" u="sng" dirty="0" smtClean="0"/>
            <a:t>update</a:t>
          </a:r>
          <a:r>
            <a:rPr lang="en-US" altLang="en-US" dirty="0" smtClean="0"/>
            <a:t> their lower bound and upper bound utility value;</a:t>
          </a:r>
          <a:endParaRPr lang="zh-TW" altLang="en-US" dirty="0"/>
        </a:p>
      </dgm:t>
    </dgm:p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Stop the iterative process once top-k expansions have been identified and </a:t>
              </a:r>
              <a14:m>
                <m:oMath xmlns:m="http://schemas.openxmlformats.org/officeDocument/2006/math">
                  <m:r>
                    <a:rPr lang="en-US" altLang="en-US" b="0" i="1" smtClean="0">
                      <a:latin typeface="Cambria Math"/>
                    </a:rPr>
                    <m:t>𝑙𝑏</m:t>
                  </m:r>
                  <m:r>
                    <a:rPr lang="en-US" altLang="en-US" b="0" i="1" smtClean="0">
                      <a:latin typeface="Cambria Math"/>
                      <a:ea typeface="Cambria Math"/>
                    </a:rPr>
                    <m:t>≥</m:t>
                  </m:r>
                  <m:r>
                    <a:rPr lang="en-US" altLang="en-US" b="0" i="1" smtClean="0">
                      <a:latin typeface="Cambria Math"/>
                      <a:ea typeface="Cambria Math"/>
                    </a:rPr>
                    <m:t>𝑢𝑏</m:t>
                  </m:r>
                </m:oMath>
              </a14:m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Choice>
      <mc:Fallback xmlns="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Stop the iterative process once top-k expansions have been identified and </a:t>
              </a:r>
              <a:r>
                <a:rPr lang="en-US" altLang="en-US" b="0" i="0" smtClean="0">
                  <a:latin typeface="Cambria Math"/>
                </a:rPr>
                <a:t>𝑙𝑏</a:t>
              </a:r>
              <a:r>
                <a:rPr lang="en-US" altLang="en-US" b="0" i="0" smtClean="0">
                  <a:latin typeface="Cambria Math"/>
                  <a:ea typeface="Cambria Math"/>
                </a:rPr>
                <a:t>≥𝑢𝑏</a:t>
              </a:r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Fallback>
    </mc:AlternateConten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Y="68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6ADB7AE-E6DC-4F3C-835F-0CA36B4C206F}" type="pres">
      <dgm:prSet presAssocID="{2536020A-6021-4AC1-9827-EBCD31891CA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1528777-6842-4B9B-BBE8-B3511D0BD939}" type="pres">
      <dgm:prSet presAssocID="{F0179057-7871-4369-B8A9-994F06ADC6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8990842-A5B1-412E-A0FA-792F00D1898E}" type="pres">
      <dgm:prSet presAssocID="{3EC6F3C0-2D08-4956-A22C-E0C161B2E4B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C03D8A3-F390-41CB-AF07-53491E937780}" type="pres">
      <dgm:prSet presAssocID="{46BE6710-2AD3-48AE-8176-607A289040A7}" presName="node" presStyleLbl="node1" presStyleIdx="2" presStyleCnt="3" custScaleY="70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7FEEDA38-0778-47EE-AACC-76B36AC353D3}" type="presOf" srcId="{3EC6F3C0-2D08-4956-A22C-E0C161B2E4B6}" destId="{F8A3CC43-3BD2-42AD-B7F1-BFDAA9B708FB}" srcOrd="0" destOrd="0" presId="urn:microsoft.com/office/officeart/2005/8/layout/process2"/>
    <dgm:cxn modelId="{BBC81BDC-FFCC-47A2-90AC-4DD354461D52}" type="presOf" srcId="{2536020A-6021-4AC1-9827-EBCD31891CAB}" destId="{86ADB7AE-E6DC-4F3C-835F-0CA36B4C206F}" srcOrd="1" destOrd="0" presId="urn:microsoft.com/office/officeart/2005/8/layout/process2"/>
    <dgm:cxn modelId="{FEF57B5C-4BC2-4744-8F8E-D19BB41AE806}" type="presOf" srcId="{46BE6710-2AD3-48AE-8176-607A289040A7}" destId="{3C03D8A3-F390-41CB-AF07-53491E937780}" srcOrd="0" destOrd="0" presId="urn:microsoft.com/office/officeart/2005/8/layout/process2"/>
    <dgm:cxn modelId="{EBDA2638-FDCB-4CF2-92EE-12C540027468}" type="presOf" srcId="{C6E3F95F-A001-4B04-9151-235136F614A4}" destId="{CE09538B-B943-4538-8817-E516049AE29E}" srcOrd="0" destOrd="0" presId="urn:microsoft.com/office/officeart/2005/8/layout/process2"/>
    <dgm:cxn modelId="{4FDCEE9A-3C11-4D43-82B3-77C5C1DB67E9}" type="presOf" srcId="{2536020A-6021-4AC1-9827-EBCD31891CAB}" destId="{28BF2EF5-058E-4454-ABD9-73CC39747CFF}" srcOrd="0" destOrd="0" presId="urn:microsoft.com/office/officeart/2005/8/layout/process2"/>
    <dgm:cxn modelId="{2D69530D-A479-47B3-99D9-052C72776DDC}" type="presOf" srcId="{4332FFB7-DDC7-435A-AB84-40597C10B7EB}" destId="{3C479DEB-66C5-4368-B3BD-80868D75BF65}" srcOrd="0" destOrd="0" presId="urn:microsoft.com/office/officeart/2005/8/layout/process2"/>
    <dgm:cxn modelId="{735863FC-563E-4EA1-84B2-FE0AFEDAD56D}" type="presOf" srcId="{3EC6F3C0-2D08-4956-A22C-E0C161B2E4B6}" destId="{98990842-A5B1-412E-A0FA-792F00D1898E}" srcOrd="1" destOrd="0" presId="urn:microsoft.com/office/officeart/2005/8/layout/process2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529683C0-5B3C-4E3B-BD3D-1A4929C150FB}" type="presOf" srcId="{F0179057-7871-4369-B8A9-994F06ADC6CB}" destId="{D1528777-6842-4B9B-BBE8-B3511D0BD939}" srcOrd="0" destOrd="0" presId="urn:microsoft.com/office/officeart/2005/8/layout/process2"/>
    <dgm:cxn modelId="{03618EBD-9796-4740-A14B-9CF018443535}" type="presParOf" srcId="{3C479DEB-66C5-4368-B3BD-80868D75BF65}" destId="{CE09538B-B943-4538-8817-E516049AE29E}" srcOrd="0" destOrd="0" presId="urn:microsoft.com/office/officeart/2005/8/layout/process2"/>
    <dgm:cxn modelId="{E97B3140-6823-415C-8762-9402E1A615DE}" type="presParOf" srcId="{3C479DEB-66C5-4368-B3BD-80868D75BF65}" destId="{28BF2EF5-058E-4454-ABD9-73CC39747CFF}" srcOrd="1" destOrd="0" presId="urn:microsoft.com/office/officeart/2005/8/layout/process2"/>
    <dgm:cxn modelId="{D727A3DD-B70F-4167-8532-6B6870098854}" type="presParOf" srcId="{28BF2EF5-058E-4454-ABD9-73CC39747CFF}" destId="{86ADB7AE-E6DC-4F3C-835F-0CA36B4C206F}" srcOrd="0" destOrd="0" presId="urn:microsoft.com/office/officeart/2005/8/layout/process2"/>
    <dgm:cxn modelId="{2A61866E-49CE-4B5A-B4EE-C0B5BC894AE0}" type="presParOf" srcId="{3C479DEB-66C5-4368-B3BD-80868D75BF65}" destId="{D1528777-6842-4B9B-BBE8-B3511D0BD939}" srcOrd="2" destOrd="0" presId="urn:microsoft.com/office/officeart/2005/8/layout/process2"/>
    <dgm:cxn modelId="{A0321F14-5B63-41B0-B30C-CB03617C5F02}" type="presParOf" srcId="{3C479DEB-66C5-4368-B3BD-80868D75BF65}" destId="{F8A3CC43-3BD2-42AD-B7F1-BFDAA9B708FB}" srcOrd="3" destOrd="0" presId="urn:microsoft.com/office/officeart/2005/8/layout/process2"/>
    <dgm:cxn modelId="{A25FCC91-26D6-4E24-BE03-AD7445D94B04}" type="presParOf" srcId="{F8A3CC43-3BD2-42AD-B7F1-BFDAA9B708FB}" destId="{98990842-A5B1-412E-A0FA-792F00D1898E}" srcOrd="0" destOrd="0" presId="urn:microsoft.com/office/officeart/2005/8/layout/process2"/>
    <dgm:cxn modelId="{3571A50F-80FB-4A49-9FA0-08BE896120C8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/>
      <dgm:spPr/>
      <dgm:t>
        <a:bodyPr/>
        <a:lstStyle/>
        <a:p>
          <a:r>
            <a:rPr lang="en-US" altLang="en-US" dirty="0" smtClean="0"/>
            <a:t>Access items in the </a:t>
          </a:r>
          <a:r>
            <a:rPr lang="en-US" altLang="en-US" b="1" u="sng" dirty="0" smtClean="0"/>
            <a:t>non-increasing order </a:t>
          </a:r>
          <a:r>
            <a:rPr lang="en-US" altLang="en-US" dirty="0" smtClean="0"/>
            <a:t>of their attribute value</a:t>
          </a:r>
          <a:endParaRPr lang="zh-TW" altLang="en-US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F0179057-7871-4369-B8A9-994F06ADC6CB}">
      <dgm:prSet phldrT="[文字]"/>
      <dgm:spPr/>
      <dgm:t>
        <a:bodyPr/>
        <a:lstStyle/>
        <a:p>
          <a:r>
            <a:rPr lang="en-US" altLang="en-US" dirty="0" smtClean="0"/>
            <a:t>For each matching item accessed, </a:t>
          </a:r>
          <a:r>
            <a:rPr lang="en-US" altLang="en-US" b="1" u="sng" dirty="0" smtClean="0"/>
            <a:t>enumerate</a:t>
          </a:r>
          <a:r>
            <a:rPr lang="en-US" altLang="en-US" dirty="0" smtClean="0"/>
            <a:t> all possible expansions and </a:t>
          </a:r>
          <a:r>
            <a:rPr lang="en-US" altLang="en-US" b="1" u="sng" dirty="0" smtClean="0"/>
            <a:t>update</a:t>
          </a:r>
          <a:r>
            <a:rPr lang="en-US" altLang="en-US" dirty="0" smtClean="0"/>
            <a:t> their lower bound and upper bound utility value;</a:t>
          </a:r>
          <a:endParaRPr lang="zh-TW" altLang="en-US" dirty="0"/>
        </a:p>
      </dgm:t>
    </dgm:p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46BE6710-2AD3-48AE-8176-607A289040A7}">
      <dgm:prSet phldrT="[文字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Y="68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/>
      <dgm:spPr/>
    </dgm:pt>
    <dgm:pt modelId="{86ADB7AE-E6DC-4F3C-835F-0CA36B4C206F}" type="pres">
      <dgm:prSet presAssocID="{2536020A-6021-4AC1-9827-EBCD31891CAB}" presName="connectorText" presStyleLbl="sibTrans2D1" presStyleIdx="0" presStyleCnt="2"/>
      <dgm:spPr/>
    </dgm:pt>
    <dgm:pt modelId="{D1528777-6842-4B9B-BBE8-B3511D0BD939}" type="pres">
      <dgm:prSet presAssocID="{F0179057-7871-4369-B8A9-994F06ADC6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/>
      <dgm:spPr/>
    </dgm:pt>
    <dgm:pt modelId="{98990842-A5B1-412E-A0FA-792F00D1898E}" type="pres">
      <dgm:prSet presAssocID="{3EC6F3C0-2D08-4956-A22C-E0C161B2E4B6}" presName="connectorText" presStyleLbl="sibTrans2D1" presStyleIdx="1" presStyleCnt="2"/>
      <dgm:spPr/>
    </dgm:pt>
    <dgm:pt modelId="{3C03D8A3-F390-41CB-AF07-53491E937780}" type="pres">
      <dgm:prSet presAssocID="{46BE6710-2AD3-48AE-8176-607A289040A7}" presName="node" presStyleLbl="node1" presStyleIdx="2" presStyleCnt="3" custScaleY="70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7FEEDA38-0778-47EE-AACC-76B36AC353D3}" type="presOf" srcId="{3EC6F3C0-2D08-4956-A22C-E0C161B2E4B6}" destId="{F8A3CC43-3BD2-42AD-B7F1-BFDAA9B708FB}" srcOrd="0" destOrd="0" presId="urn:microsoft.com/office/officeart/2005/8/layout/process2"/>
    <dgm:cxn modelId="{BBC81BDC-FFCC-47A2-90AC-4DD354461D52}" type="presOf" srcId="{2536020A-6021-4AC1-9827-EBCD31891CAB}" destId="{86ADB7AE-E6DC-4F3C-835F-0CA36B4C206F}" srcOrd="1" destOrd="0" presId="urn:microsoft.com/office/officeart/2005/8/layout/process2"/>
    <dgm:cxn modelId="{FEF57B5C-4BC2-4744-8F8E-D19BB41AE806}" type="presOf" srcId="{46BE6710-2AD3-48AE-8176-607A289040A7}" destId="{3C03D8A3-F390-41CB-AF07-53491E937780}" srcOrd="0" destOrd="0" presId="urn:microsoft.com/office/officeart/2005/8/layout/process2"/>
    <dgm:cxn modelId="{EBDA2638-FDCB-4CF2-92EE-12C540027468}" type="presOf" srcId="{C6E3F95F-A001-4B04-9151-235136F614A4}" destId="{CE09538B-B943-4538-8817-E516049AE29E}" srcOrd="0" destOrd="0" presId="urn:microsoft.com/office/officeart/2005/8/layout/process2"/>
    <dgm:cxn modelId="{4FDCEE9A-3C11-4D43-82B3-77C5C1DB67E9}" type="presOf" srcId="{2536020A-6021-4AC1-9827-EBCD31891CAB}" destId="{28BF2EF5-058E-4454-ABD9-73CC39747CFF}" srcOrd="0" destOrd="0" presId="urn:microsoft.com/office/officeart/2005/8/layout/process2"/>
    <dgm:cxn modelId="{2D69530D-A479-47B3-99D9-052C72776DDC}" type="presOf" srcId="{4332FFB7-DDC7-435A-AB84-40597C10B7EB}" destId="{3C479DEB-66C5-4368-B3BD-80868D75BF65}" srcOrd="0" destOrd="0" presId="urn:microsoft.com/office/officeart/2005/8/layout/process2"/>
    <dgm:cxn modelId="{735863FC-563E-4EA1-84B2-FE0AFEDAD56D}" type="presOf" srcId="{3EC6F3C0-2D08-4956-A22C-E0C161B2E4B6}" destId="{98990842-A5B1-412E-A0FA-792F00D1898E}" srcOrd="1" destOrd="0" presId="urn:microsoft.com/office/officeart/2005/8/layout/process2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529683C0-5B3C-4E3B-BD3D-1A4929C150FB}" type="presOf" srcId="{F0179057-7871-4369-B8A9-994F06ADC6CB}" destId="{D1528777-6842-4B9B-BBE8-B3511D0BD939}" srcOrd="0" destOrd="0" presId="urn:microsoft.com/office/officeart/2005/8/layout/process2"/>
    <dgm:cxn modelId="{03618EBD-9796-4740-A14B-9CF018443535}" type="presParOf" srcId="{3C479DEB-66C5-4368-B3BD-80868D75BF65}" destId="{CE09538B-B943-4538-8817-E516049AE29E}" srcOrd="0" destOrd="0" presId="urn:microsoft.com/office/officeart/2005/8/layout/process2"/>
    <dgm:cxn modelId="{E97B3140-6823-415C-8762-9402E1A615DE}" type="presParOf" srcId="{3C479DEB-66C5-4368-B3BD-80868D75BF65}" destId="{28BF2EF5-058E-4454-ABD9-73CC39747CFF}" srcOrd="1" destOrd="0" presId="urn:microsoft.com/office/officeart/2005/8/layout/process2"/>
    <dgm:cxn modelId="{D727A3DD-B70F-4167-8532-6B6870098854}" type="presParOf" srcId="{28BF2EF5-058E-4454-ABD9-73CC39747CFF}" destId="{86ADB7AE-E6DC-4F3C-835F-0CA36B4C206F}" srcOrd="0" destOrd="0" presId="urn:microsoft.com/office/officeart/2005/8/layout/process2"/>
    <dgm:cxn modelId="{2A61866E-49CE-4B5A-B4EE-C0B5BC894AE0}" type="presParOf" srcId="{3C479DEB-66C5-4368-B3BD-80868D75BF65}" destId="{D1528777-6842-4B9B-BBE8-B3511D0BD939}" srcOrd="2" destOrd="0" presId="urn:microsoft.com/office/officeart/2005/8/layout/process2"/>
    <dgm:cxn modelId="{A0321F14-5B63-41B0-B30C-CB03617C5F02}" type="presParOf" srcId="{3C479DEB-66C5-4368-B3BD-80868D75BF65}" destId="{F8A3CC43-3BD2-42AD-B7F1-BFDAA9B708FB}" srcOrd="3" destOrd="0" presId="urn:microsoft.com/office/officeart/2005/8/layout/process2"/>
    <dgm:cxn modelId="{A25FCC91-26D6-4E24-BE03-AD7445D94B04}" type="presParOf" srcId="{F8A3CC43-3BD2-42AD-B7F1-BFDAA9B708FB}" destId="{98990842-A5B1-412E-A0FA-792F00D1898E}" srcOrd="0" destOrd="0" presId="urn:microsoft.com/office/officeart/2005/8/layout/process2"/>
    <dgm:cxn modelId="{3571A50F-80FB-4A49-9FA0-08BE896120C8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 custT="1"/>
      <dgm:spPr/>
      <dgm:t>
        <a:bodyPr/>
        <a:lstStyle/>
        <a:p>
          <a:r>
            <a:rPr lang="en-US" altLang="en-US" sz="1300" dirty="0" smtClean="0"/>
            <a:t>Access items in the </a:t>
          </a:r>
          <a:r>
            <a:rPr lang="en-US" altLang="en-US" sz="1300" b="1" u="sng" dirty="0" smtClean="0"/>
            <a:t>non-increasing order </a:t>
          </a:r>
          <a:r>
            <a:rPr lang="en-US" altLang="en-US" sz="1300" dirty="0" smtClean="0"/>
            <a:t>of their attribute value</a:t>
          </a:r>
          <a:endParaRPr lang="zh-TW" altLang="en-US" sz="1300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0179057-7871-4369-B8A9-994F06ADC6CB}">
          <dgm:prSet phldrT="[文字]" custT="1"/>
          <dgm:spPr/>
          <dgm:t>
            <a:bodyPr/>
            <a:lstStyle/>
            <a:p>
              <a:r>
                <a:rPr lang="en-US" altLang="zh-TW" sz="1600" dirty="0" smtClean="0"/>
                <a:t>If </a:t>
              </a:r>
              <a:r>
                <a:rPr lang="en-US" altLang="zh-TW" sz="1600" dirty="0"/>
                <a:t>∀e ∈ </a:t>
              </a:r>
              <a:r>
                <a:rPr lang="en-US" altLang="zh-TW" sz="1600" dirty="0" smtClean="0">
                  <a:latin typeface="Script MT Bold" pitchFamily="66" charset="0"/>
                </a:rPr>
                <a:t>L </a:t>
              </a:r>
              <a:r>
                <a:rPr lang="en-US" altLang="zh-TW" sz="1600" dirty="0" smtClean="0"/>
                <a:t>, </a:t>
              </a:r>
              <a:r>
                <a:rPr lang="en-US" altLang="zh-TW" sz="1600" dirty="0"/>
                <a:t>e ∩ e</a:t>
              </a:r>
              <a:r>
                <a:rPr lang="en-US" altLang="zh-TW" sz="1600" baseline="-25000" dirty="0"/>
                <a:t>t</a:t>
              </a:r>
              <a:r>
                <a:rPr lang="en-US" altLang="zh-TW" sz="1600" dirty="0"/>
                <a:t>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=</m:t>
                  </m:r>
                </m:oMath>
              </a14:m>
              <a:r>
                <a:rPr lang="en-US" altLang="zh-TW" sz="1600" dirty="0" smtClean="0"/>
                <a:t> ∅ </a:t>
              </a:r>
              <a:r>
                <a:rPr lang="zh-TW" altLang="en-US" sz="1600" dirty="0" smtClean="0"/>
                <a:t> </a:t>
              </a:r>
              <a:endParaRPr lang="en-US" altLang="zh-TW" sz="1600" dirty="0" smtClean="0"/>
            </a:p>
            <a:p>
              <a:r>
                <a:rPr lang="en-US" altLang="zh-TW" sz="1600" dirty="0" smtClean="0"/>
                <a:t>Else If </a:t>
              </a:r>
              <a:r>
                <a:rPr lang="zh-TW" altLang="en-US" sz="1600" dirty="0"/>
                <a:t>∃</a:t>
              </a:r>
              <a:r>
                <a:rPr lang="en-US" altLang="zh-TW" sz="1600" dirty="0" smtClean="0"/>
                <a:t>e </a:t>
              </a:r>
              <a:r>
                <a:rPr lang="en-US" altLang="zh-TW" sz="1600" dirty="0"/>
                <a:t>∈ </a:t>
              </a:r>
              <a:r>
                <a:rPr lang="en-US" altLang="zh-TW" sz="1600" dirty="0">
                  <a:latin typeface="Script MT Bold" pitchFamily="66" charset="0"/>
                </a:rPr>
                <a:t>L</a:t>
              </a:r>
              <a:r>
                <a:rPr lang="en-US" altLang="zh-TW" sz="1600" dirty="0"/>
                <a:t> ,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e ∩ e</a:t>
              </a:r>
              <a:r>
                <a:rPr lang="en-US" altLang="zh-TW" sz="1600" baseline="-25000" dirty="0"/>
                <a:t>t</a:t>
              </a:r>
              <a:r>
                <a:rPr lang="en-US" altLang="zh-TW" sz="1600" dirty="0"/>
                <a:t>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≠</m:t>
                  </m:r>
                </m:oMath>
              </a14:m>
              <a:r>
                <a:rPr lang="en-US" altLang="zh-TW" sz="1600" dirty="0" smtClean="0"/>
                <a:t> ∅</a:t>
              </a:r>
              <a:r>
                <a:rPr lang="zh-TW" altLang="en-US" sz="1600" dirty="0" smtClean="0"/>
                <a:t>  </a:t>
              </a:r>
              <a:endParaRPr lang="en-US" altLang="zh-TW" sz="1600" dirty="0" smtClean="0"/>
            </a:p>
            <a:p>
              <a:r>
                <a:rPr lang="en-US" altLang="zh-TW" sz="1600" i="1" dirty="0" smtClean="0"/>
                <a:t>(1)e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⊆</m:t>
                  </m:r>
                </m:oMath>
              </a14:m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  <a:r>
                <a:rPr lang="en-US" altLang="zh-TW" sz="1600" i="1" baseline="-25000" dirty="0" smtClean="0"/>
                <a:t>t</a:t>
              </a:r>
              <a:r>
                <a:rPr lang="zh-TW" altLang="en-US" sz="1600" i="1" baseline="-25000" dirty="0"/>
                <a:t> </a:t>
              </a:r>
              <a:r>
                <a:rPr lang="zh-TW" altLang="en-US" sz="1600" i="1" dirty="0" smtClean="0"/>
                <a:t> </a:t>
              </a:r>
              <a:endParaRPr lang="en-US" altLang="zh-TW" sz="1600" i="1" dirty="0" smtClean="0"/>
            </a:p>
            <a:p>
              <a:r>
                <a:rPr lang="en-US" altLang="zh-TW" sz="1600" i="1" dirty="0" smtClean="0"/>
                <a:t>(2)e</a:t>
              </a:r>
              <a:r>
                <a:rPr lang="en-US" altLang="zh-TW" sz="1600" i="1" baseline="-25000" dirty="0" smtClean="0"/>
                <a:t>t</a:t>
              </a:r>
              <a:r>
                <a:rPr lang="en-US" altLang="zh-TW" sz="1600" i="1" dirty="0" smtClean="0"/>
                <a:t>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⊆</m:t>
                  </m:r>
                </m:oMath>
              </a14:m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</a:p>
            <a:p>
              <a:r>
                <a:rPr lang="zh-TW" altLang="en-US" sz="1600" i="1" dirty="0" smtClean="0"/>
                <a:t> </a:t>
              </a:r>
              <a:r>
                <a:rPr lang="en-US" altLang="zh-TW" sz="1600" i="1" dirty="0" smtClean="0"/>
                <a:t>(3)</a:t>
              </a:r>
              <a:r>
                <a:rPr lang="zh-TW" altLang="en-US" sz="1600" i="1" dirty="0" smtClean="0"/>
                <a:t> </a:t>
              </a:r>
              <a:r>
                <a:rPr lang="en-US" altLang="zh-TW" sz="1600" i="1" dirty="0" smtClean="0"/>
                <a:t>e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⊈</m:t>
                  </m:r>
                </m:oMath>
              </a14:m>
              <a:r>
                <a:rPr lang="en-US" altLang="zh-TW" sz="1600" dirty="0"/>
                <a:t> </a:t>
              </a:r>
              <a:r>
                <a:rPr lang="en-US" altLang="zh-TW" sz="1600" i="1" dirty="0"/>
                <a:t>e</a:t>
              </a:r>
              <a:r>
                <a:rPr lang="en-US" altLang="zh-TW" sz="1600" i="1" baseline="-25000" dirty="0"/>
                <a:t>t</a:t>
              </a:r>
              <a:r>
                <a:rPr lang="en-US" altLang="zh-TW" sz="1600" i="1" dirty="0"/>
                <a:t> </a:t>
              </a:r>
              <a:r>
                <a:rPr lang="en-US" altLang="zh-TW" sz="1600" dirty="0"/>
                <a:t>or </a:t>
              </a:r>
              <a:r>
                <a:rPr lang="en-US" altLang="zh-TW" sz="1600" i="1" dirty="0"/>
                <a:t>e</a:t>
              </a:r>
              <a:r>
                <a:rPr lang="en-US" altLang="zh-TW" sz="1600" i="1" baseline="-25000" dirty="0"/>
                <a:t>t</a:t>
              </a:r>
              <a:r>
                <a:rPr lang="en-US" altLang="zh-TW" sz="1600" i="1" dirty="0"/>
                <a:t> </a:t>
              </a:r>
              <a14:m>
                <m:oMath xmlns:m="http://schemas.openxmlformats.org/officeDocument/2006/math">
                  <m:r>
                    <a:rPr lang="en-US" altLang="zh-TW" sz="1600" i="1" dirty="0" smtClean="0">
                      <a:latin typeface="Cambria Math"/>
                      <a:ea typeface="Cambria Math"/>
                    </a:rPr>
                    <m:t>⊈</m:t>
                  </m:r>
                </m:oMath>
              </a14:m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  <a:r>
                <a:rPr lang="zh-TW" altLang="en-US" sz="1600" i="1" dirty="0" smtClean="0"/>
                <a:t>  </a:t>
              </a:r>
              <a:endParaRPr lang="en-US" altLang="zh-TW" sz="1600" i="1" dirty="0" smtClean="0"/>
            </a:p>
            <a:p>
              <a:r>
                <a:rPr lang="en-US" altLang="en-US" sz="1600" b="1" u="sng" dirty="0" smtClean="0"/>
                <a:t>update</a:t>
              </a:r>
              <a:r>
                <a:rPr lang="en-US" altLang="en-US" sz="1600" dirty="0" smtClean="0"/>
                <a:t> their lower bound and upper bound utility value</a:t>
              </a:r>
              <a:endParaRPr lang="zh-TW" altLang="en-US" sz="1600" dirty="0"/>
            </a:p>
          </dgm:t>
        </dgm:pt>
      </mc:Choice>
      <mc:Fallback xmlns="">
        <dgm:pt modelId="{F0179057-7871-4369-B8A9-994F06ADC6CB}">
          <dgm:prSet phldrT="[文字]" custT="1"/>
          <dgm:spPr/>
          <dgm:t>
            <a:bodyPr/>
            <a:lstStyle/>
            <a:p>
              <a:r>
                <a:rPr lang="en-US" altLang="zh-TW" sz="1600" dirty="0" smtClean="0"/>
                <a:t>If </a:t>
              </a:r>
              <a:r>
                <a:rPr lang="en-US" altLang="zh-TW" sz="1600" dirty="0"/>
                <a:t>∀e ∈ </a:t>
              </a:r>
              <a:r>
                <a:rPr lang="en-US" altLang="zh-TW" sz="1600" dirty="0" smtClean="0">
                  <a:latin typeface="Script MT Bold" pitchFamily="66" charset="0"/>
                </a:rPr>
                <a:t>L </a:t>
              </a:r>
              <a:r>
                <a:rPr lang="en-US" altLang="zh-TW" sz="1600" dirty="0" smtClean="0"/>
                <a:t>, </a:t>
              </a:r>
              <a:r>
                <a:rPr lang="en-US" altLang="zh-TW" sz="1600" dirty="0"/>
                <a:t>e ∩ e</a:t>
              </a:r>
              <a:r>
                <a:rPr lang="en-US" altLang="zh-TW" sz="1600" baseline="-25000" dirty="0"/>
                <a:t>t</a:t>
              </a:r>
              <a:r>
                <a:rPr lang="en-US" altLang="zh-TW" sz="1600" dirty="0"/>
                <a:t>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=</a:t>
              </a:r>
              <a:r>
                <a:rPr lang="en-US" altLang="zh-TW" sz="1600" dirty="0" smtClean="0"/>
                <a:t> ∅ </a:t>
              </a:r>
              <a:r>
                <a:rPr lang="zh-TW" altLang="en-US" sz="1600" dirty="0" smtClean="0"/>
                <a:t> </a:t>
              </a:r>
              <a:endParaRPr lang="en-US" altLang="zh-TW" sz="1600" dirty="0" smtClean="0"/>
            </a:p>
            <a:p>
              <a:r>
                <a:rPr lang="en-US" altLang="zh-TW" sz="1600" dirty="0" smtClean="0"/>
                <a:t>Else If </a:t>
              </a:r>
              <a:r>
                <a:rPr lang="zh-TW" altLang="en-US" sz="1600" dirty="0"/>
                <a:t>∃</a:t>
              </a:r>
              <a:r>
                <a:rPr lang="en-US" altLang="zh-TW" sz="1600" dirty="0" smtClean="0"/>
                <a:t>e </a:t>
              </a:r>
              <a:r>
                <a:rPr lang="en-US" altLang="zh-TW" sz="1600" dirty="0"/>
                <a:t>∈ </a:t>
              </a:r>
              <a:r>
                <a:rPr lang="en-US" altLang="zh-TW" sz="1600" dirty="0">
                  <a:latin typeface="Script MT Bold" pitchFamily="66" charset="0"/>
                </a:rPr>
                <a:t>L</a:t>
              </a:r>
              <a:r>
                <a:rPr lang="en-US" altLang="zh-TW" sz="1600" dirty="0"/>
                <a:t> ,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e ∩ e</a:t>
              </a:r>
              <a:r>
                <a:rPr lang="en-US" altLang="zh-TW" sz="1600" baseline="-25000" dirty="0"/>
                <a:t>t</a:t>
              </a:r>
              <a:r>
                <a:rPr lang="en-US" altLang="zh-TW" sz="1600" dirty="0"/>
                <a:t>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≠</a:t>
              </a:r>
              <a:r>
                <a:rPr lang="en-US" altLang="zh-TW" sz="1600" dirty="0" smtClean="0"/>
                <a:t> ∅</a:t>
              </a:r>
              <a:r>
                <a:rPr lang="zh-TW" altLang="en-US" sz="1600" dirty="0" smtClean="0"/>
                <a:t>  </a:t>
              </a:r>
              <a:endParaRPr lang="en-US" altLang="zh-TW" sz="1600" dirty="0" smtClean="0"/>
            </a:p>
            <a:p>
              <a:r>
                <a:rPr lang="en-US" altLang="zh-TW" sz="1600" i="1" dirty="0" smtClean="0"/>
                <a:t>(1)e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⊆</a:t>
              </a:r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  <a:r>
                <a:rPr lang="en-US" altLang="zh-TW" sz="1600" i="1" baseline="-25000" dirty="0" smtClean="0"/>
                <a:t>t</a:t>
              </a:r>
              <a:r>
                <a:rPr lang="zh-TW" altLang="en-US" sz="1600" i="1" baseline="-25000" dirty="0"/>
                <a:t> </a:t>
              </a:r>
              <a:r>
                <a:rPr lang="zh-TW" altLang="en-US" sz="1600" i="1" dirty="0" smtClean="0"/>
                <a:t> </a:t>
              </a:r>
              <a:endParaRPr lang="en-US" altLang="zh-TW" sz="1600" i="1" dirty="0" smtClean="0"/>
            </a:p>
            <a:p>
              <a:r>
                <a:rPr lang="en-US" altLang="zh-TW" sz="1600" i="1" dirty="0" smtClean="0"/>
                <a:t>(2)e</a:t>
              </a:r>
              <a:r>
                <a:rPr lang="en-US" altLang="zh-TW" sz="1600" i="1" baseline="-25000" dirty="0" smtClean="0"/>
                <a:t>t</a:t>
              </a:r>
              <a:r>
                <a:rPr lang="en-US" altLang="zh-TW" sz="1600" i="1" dirty="0" smtClean="0"/>
                <a:t>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⊆</a:t>
              </a:r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</a:p>
            <a:p>
              <a:r>
                <a:rPr lang="zh-TW" altLang="en-US" sz="1600" i="1" dirty="0" smtClean="0"/>
                <a:t> </a:t>
              </a:r>
              <a:r>
                <a:rPr lang="en-US" altLang="zh-TW" sz="1600" i="1" dirty="0" smtClean="0"/>
                <a:t>(3)</a:t>
              </a:r>
              <a:r>
                <a:rPr lang="zh-TW" altLang="en-US" sz="1600" i="1" dirty="0" smtClean="0"/>
                <a:t> </a:t>
              </a:r>
              <a:r>
                <a:rPr lang="en-US" altLang="zh-TW" sz="1600" i="1" dirty="0" smtClean="0"/>
                <a:t>e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⊈</a:t>
              </a:r>
              <a:r>
                <a:rPr lang="en-US" altLang="zh-TW" sz="1600" dirty="0"/>
                <a:t> </a:t>
              </a:r>
              <a:r>
                <a:rPr lang="en-US" altLang="zh-TW" sz="1600" i="1" dirty="0"/>
                <a:t>e</a:t>
              </a:r>
              <a:r>
                <a:rPr lang="en-US" altLang="zh-TW" sz="1600" i="1" baseline="-25000" dirty="0"/>
                <a:t>t</a:t>
              </a:r>
              <a:r>
                <a:rPr lang="en-US" altLang="zh-TW" sz="1600" i="1" dirty="0"/>
                <a:t> </a:t>
              </a:r>
              <a:r>
                <a:rPr lang="en-US" altLang="zh-TW" sz="1600" dirty="0"/>
                <a:t>or </a:t>
              </a:r>
              <a:r>
                <a:rPr lang="en-US" altLang="zh-TW" sz="1600" i="1" dirty="0"/>
                <a:t>e</a:t>
              </a:r>
              <a:r>
                <a:rPr lang="en-US" altLang="zh-TW" sz="1600" i="1" baseline="-25000" dirty="0"/>
                <a:t>t</a:t>
              </a:r>
              <a:r>
                <a:rPr lang="en-US" altLang="zh-TW" sz="1600" i="1" dirty="0"/>
                <a:t> </a:t>
              </a:r>
              <a:r>
                <a:rPr lang="en-US" altLang="zh-TW" sz="1600" i="0" dirty="0" smtClean="0">
                  <a:latin typeface="Cambria Math"/>
                  <a:ea typeface="Cambria Math"/>
                </a:rPr>
                <a:t>⊈</a:t>
              </a:r>
              <a:r>
                <a:rPr lang="en-US" altLang="zh-TW" sz="1600" dirty="0"/>
                <a:t> </a:t>
              </a:r>
              <a:r>
                <a:rPr lang="en-US" altLang="zh-TW" sz="1600" i="1" dirty="0" smtClean="0"/>
                <a:t>e</a:t>
              </a:r>
              <a:r>
                <a:rPr lang="zh-TW" altLang="en-US" sz="1600" i="1" dirty="0" smtClean="0"/>
                <a:t>  </a:t>
              </a:r>
              <a:endParaRPr lang="en-US" altLang="zh-TW" sz="1600" i="1" dirty="0" smtClean="0"/>
            </a:p>
            <a:p>
              <a:r>
                <a:rPr lang="en-US" altLang="en-US" sz="1600" b="1" u="sng" dirty="0" smtClean="0"/>
                <a:t>update</a:t>
              </a:r>
              <a:r>
                <a:rPr lang="en-US" altLang="en-US" sz="1600" dirty="0" smtClean="0"/>
                <a:t> their lower bound and upper bound utility value</a:t>
              </a:r>
              <a:endParaRPr lang="zh-TW" altLang="en-US" sz="1600" dirty="0"/>
            </a:p>
          </dgm:t>
        </dgm:pt>
      </mc:Fallback>
    </mc:AlternateConten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Stop the iterative process once top-k expansions have been identified and </a:t>
              </a:r>
              <a14:m>
                <m:oMath xmlns:m="http://schemas.openxmlformats.org/officeDocument/2006/math">
                  <m:r>
                    <a:rPr lang="en-US" altLang="en-US" b="0" i="1" smtClean="0">
                      <a:latin typeface="Cambria Math"/>
                    </a:rPr>
                    <m:t>𝑙𝑏</m:t>
                  </m:r>
                  <m:r>
                    <a:rPr lang="en-US" altLang="en-US" b="0" i="1" smtClean="0">
                      <a:latin typeface="Cambria Math"/>
                      <a:ea typeface="Cambria Math"/>
                    </a:rPr>
                    <m:t>≥</m:t>
                  </m:r>
                  <m:r>
                    <a:rPr lang="en-US" altLang="en-US" b="0" i="1" smtClean="0">
                      <a:latin typeface="Cambria Math"/>
                      <a:ea typeface="Cambria Math"/>
                    </a:rPr>
                    <m:t>𝑢𝑏</m:t>
                  </m:r>
                </m:oMath>
              </a14:m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Choice>
      <mc:Fallback xmlns="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Stop the iterative process once top-k expansions have been identified and </a:t>
              </a:r>
              <a:r>
                <a:rPr lang="en-US" altLang="en-US" b="0" i="0" smtClean="0">
                  <a:latin typeface="Cambria Math"/>
                </a:rPr>
                <a:t>𝑙𝑏</a:t>
              </a:r>
              <a:r>
                <a:rPr lang="en-US" altLang="en-US" b="0" i="0" smtClean="0">
                  <a:latin typeface="Cambria Math"/>
                  <a:ea typeface="Cambria Math"/>
                </a:rPr>
                <a:t>≥𝑢𝑏</a:t>
              </a:r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Fallback>
    </mc:AlternateConten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X="42736" custScaleY="45873" custLinFactNeighborX="149" custLinFactNeighborY="219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 custScaleX="101286" custLinFactNeighborX="7330" custLinFactNeighborY="812"/>
      <dgm:spPr/>
      <dgm:t>
        <a:bodyPr/>
        <a:lstStyle/>
        <a:p>
          <a:endParaRPr lang="zh-TW" altLang="en-US"/>
        </a:p>
      </dgm:t>
    </dgm:pt>
    <dgm:pt modelId="{86ADB7AE-E6DC-4F3C-835F-0CA36B4C206F}" type="pres">
      <dgm:prSet presAssocID="{2536020A-6021-4AC1-9827-EBCD31891CA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1528777-6842-4B9B-BBE8-B3511D0BD939}" type="pres">
      <dgm:prSet presAssocID="{F0179057-7871-4369-B8A9-994F06ADC6CB}" presName="node" presStyleLbl="node1" presStyleIdx="1" presStyleCnt="3" custScaleX="51974" custScaleY="1466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 custScaleX="88955" custLinFactNeighborX="7370" custLinFactNeighborY="922"/>
      <dgm:spPr/>
      <dgm:t>
        <a:bodyPr/>
        <a:lstStyle/>
        <a:p>
          <a:endParaRPr lang="zh-TW" altLang="en-US"/>
        </a:p>
      </dgm:t>
    </dgm:pt>
    <dgm:pt modelId="{98990842-A5B1-412E-A0FA-792F00D1898E}" type="pres">
      <dgm:prSet presAssocID="{3EC6F3C0-2D08-4956-A22C-E0C161B2E4B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C03D8A3-F390-41CB-AF07-53491E937780}" type="pres">
      <dgm:prSet presAssocID="{46BE6710-2AD3-48AE-8176-607A289040A7}" presName="node" presStyleLbl="node1" presStyleIdx="2" presStyleCnt="3" custScaleX="50305" custScaleY="481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A65F46-2CC9-496E-8597-44D63FBAF711}" type="presOf" srcId="{3EC6F3C0-2D08-4956-A22C-E0C161B2E4B6}" destId="{98990842-A5B1-412E-A0FA-792F00D1898E}" srcOrd="1" destOrd="0" presId="urn:microsoft.com/office/officeart/2005/8/layout/process2"/>
    <dgm:cxn modelId="{09D67893-B7DA-404A-8AD3-894E3860DD62}" type="presOf" srcId="{3EC6F3C0-2D08-4956-A22C-E0C161B2E4B6}" destId="{F8A3CC43-3BD2-42AD-B7F1-BFDAA9B708FB}" srcOrd="0" destOrd="0" presId="urn:microsoft.com/office/officeart/2005/8/layout/process2"/>
    <dgm:cxn modelId="{F8128CDA-E30F-4B73-8BC8-68292EE2EF44}" type="presOf" srcId="{4332FFB7-DDC7-435A-AB84-40597C10B7EB}" destId="{3C479DEB-66C5-4368-B3BD-80868D75BF65}" srcOrd="0" destOrd="0" presId="urn:microsoft.com/office/officeart/2005/8/layout/process2"/>
    <dgm:cxn modelId="{98443D5B-5C2B-4866-9FAF-BBD6A1CF3F81}" type="presOf" srcId="{46BE6710-2AD3-48AE-8176-607A289040A7}" destId="{3C03D8A3-F390-41CB-AF07-53491E937780}" srcOrd="0" destOrd="0" presId="urn:microsoft.com/office/officeart/2005/8/layout/process2"/>
    <dgm:cxn modelId="{59A308DF-526D-4FED-BC61-F30F70EC77E1}" type="presOf" srcId="{C6E3F95F-A001-4B04-9151-235136F614A4}" destId="{CE09538B-B943-4538-8817-E516049AE29E}" srcOrd="0" destOrd="0" presId="urn:microsoft.com/office/officeart/2005/8/layout/process2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FC1A3FD9-3D10-4DA3-8DCD-A690139177AF}" type="presOf" srcId="{2536020A-6021-4AC1-9827-EBCD31891CAB}" destId="{28BF2EF5-058E-4454-ABD9-73CC39747CFF}" srcOrd="0" destOrd="0" presId="urn:microsoft.com/office/officeart/2005/8/layout/process2"/>
    <dgm:cxn modelId="{AAC85BAF-B99A-4ED5-82C6-8D5B53A4DE63}" type="presOf" srcId="{2536020A-6021-4AC1-9827-EBCD31891CAB}" destId="{86ADB7AE-E6DC-4F3C-835F-0CA36B4C206F}" srcOrd="1" destOrd="0" presId="urn:microsoft.com/office/officeart/2005/8/layout/process2"/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DA050203-5172-4E73-8312-F09EE85C682D}" type="presOf" srcId="{F0179057-7871-4369-B8A9-994F06ADC6CB}" destId="{D1528777-6842-4B9B-BBE8-B3511D0BD939}" srcOrd="0" destOrd="0" presId="urn:microsoft.com/office/officeart/2005/8/layout/process2"/>
    <dgm:cxn modelId="{7EA655E5-C47A-4C51-AC8F-3B3EE1DD1606}" type="presParOf" srcId="{3C479DEB-66C5-4368-B3BD-80868D75BF65}" destId="{CE09538B-B943-4538-8817-E516049AE29E}" srcOrd="0" destOrd="0" presId="urn:microsoft.com/office/officeart/2005/8/layout/process2"/>
    <dgm:cxn modelId="{1653E920-39E5-4056-9560-D0700BF5F8C2}" type="presParOf" srcId="{3C479DEB-66C5-4368-B3BD-80868D75BF65}" destId="{28BF2EF5-058E-4454-ABD9-73CC39747CFF}" srcOrd="1" destOrd="0" presId="urn:microsoft.com/office/officeart/2005/8/layout/process2"/>
    <dgm:cxn modelId="{C72EE296-D787-4908-856A-71C1538D758B}" type="presParOf" srcId="{28BF2EF5-058E-4454-ABD9-73CC39747CFF}" destId="{86ADB7AE-E6DC-4F3C-835F-0CA36B4C206F}" srcOrd="0" destOrd="0" presId="urn:microsoft.com/office/officeart/2005/8/layout/process2"/>
    <dgm:cxn modelId="{FAF07D97-82F0-442D-9A7E-7FA23D04DCE5}" type="presParOf" srcId="{3C479DEB-66C5-4368-B3BD-80868D75BF65}" destId="{D1528777-6842-4B9B-BBE8-B3511D0BD939}" srcOrd="2" destOrd="0" presId="urn:microsoft.com/office/officeart/2005/8/layout/process2"/>
    <dgm:cxn modelId="{15EB6FA1-E966-43B3-916F-F6C3F25E9A9D}" type="presParOf" srcId="{3C479DEB-66C5-4368-B3BD-80868D75BF65}" destId="{F8A3CC43-3BD2-42AD-B7F1-BFDAA9B708FB}" srcOrd="3" destOrd="0" presId="urn:microsoft.com/office/officeart/2005/8/layout/process2"/>
    <dgm:cxn modelId="{BBDFED50-779C-4803-90F6-9ED9D17131B2}" type="presParOf" srcId="{F8A3CC43-3BD2-42AD-B7F1-BFDAA9B708FB}" destId="{98990842-A5B1-412E-A0FA-792F00D1898E}" srcOrd="0" destOrd="0" presId="urn:microsoft.com/office/officeart/2005/8/layout/process2"/>
    <dgm:cxn modelId="{BF0145C9-3530-466A-B7D8-1C2B92429FB5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 custT="1"/>
      <dgm:spPr/>
      <dgm:t>
        <a:bodyPr/>
        <a:lstStyle/>
        <a:p>
          <a:r>
            <a:rPr lang="en-US" altLang="en-US" sz="1300" dirty="0" smtClean="0"/>
            <a:t>Access items in the </a:t>
          </a:r>
          <a:r>
            <a:rPr lang="en-US" altLang="en-US" sz="1300" b="1" u="sng" dirty="0" smtClean="0"/>
            <a:t>non-increasing order </a:t>
          </a:r>
          <a:r>
            <a:rPr lang="en-US" altLang="en-US" sz="1300" dirty="0" smtClean="0"/>
            <a:t>of their attribute value</a:t>
          </a:r>
          <a:endParaRPr lang="zh-TW" altLang="en-US" sz="1300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F0179057-7871-4369-B8A9-994F06ADC6CB}">
      <dgm:prSet phldrT="[文字]" custT="1"/>
      <dgm:spPr>
        <a:blipFill rotWithShape="1">
          <a:blip xmlns:r="http://schemas.openxmlformats.org/officeDocument/2006/relationships" r:embed="rId1"/>
          <a:stretch>
            <a:fillRect b="-872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46BE6710-2AD3-48AE-8176-607A289040A7}">
      <dgm:prSet phldrT="[文字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X="42736" custScaleY="45873" custLinFactNeighborX="149" custLinFactNeighborY="219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 custScaleX="101286" custLinFactNeighborX="7330" custLinFactNeighborY="812"/>
      <dgm:spPr/>
    </dgm:pt>
    <dgm:pt modelId="{86ADB7AE-E6DC-4F3C-835F-0CA36B4C206F}" type="pres">
      <dgm:prSet presAssocID="{2536020A-6021-4AC1-9827-EBCD31891CAB}" presName="connectorText" presStyleLbl="sibTrans2D1" presStyleIdx="0" presStyleCnt="2"/>
      <dgm:spPr/>
    </dgm:pt>
    <dgm:pt modelId="{D1528777-6842-4B9B-BBE8-B3511D0BD939}" type="pres">
      <dgm:prSet presAssocID="{F0179057-7871-4369-B8A9-994F06ADC6CB}" presName="node" presStyleLbl="node1" presStyleIdx="1" presStyleCnt="3" custScaleX="51974" custScaleY="1466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 custScaleX="88955" custLinFactNeighborX="7370" custLinFactNeighborY="922"/>
      <dgm:spPr/>
    </dgm:pt>
    <dgm:pt modelId="{98990842-A5B1-412E-A0FA-792F00D1898E}" type="pres">
      <dgm:prSet presAssocID="{3EC6F3C0-2D08-4956-A22C-E0C161B2E4B6}" presName="connectorText" presStyleLbl="sibTrans2D1" presStyleIdx="1" presStyleCnt="2"/>
      <dgm:spPr/>
    </dgm:pt>
    <dgm:pt modelId="{3C03D8A3-F390-41CB-AF07-53491E937780}" type="pres">
      <dgm:prSet presAssocID="{46BE6710-2AD3-48AE-8176-607A289040A7}" presName="node" presStyleLbl="node1" presStyleIdx="2" presStyleCnt="3" custScaleX="50305" custScaleY="481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A65F46-2CC9-496E-8597-44D63FBAF711}" type="presOf" srcId="{3EC6F3C0-2D08-4956-A22C-E0C161B2E4B6}" destId="{98990842-A5B1-412E-A0FA-792F00D1898E}" srcOrd="1" destOrd="0" presId="urn:microsoft.com/office/officeart/2005/8/layout/process2"/>
    <dgm:cxn modelId="{09D67893-B7DA-404A-8AD3-894E3860DD62}" type="presOf" srcId="{3EC6F3C0-2D08-4956-A22C-E0C161B2E4B6}" destId="{F8A3CC43-3BD2-42AD-B7F1-BFDAA9B708FB}" srcOrd="0" destOrd="0" presId="urn:microsoft.com/office/officeart/2005/8/layout/process2"/>
    <dgm:cxn modelId="{F8128CDA-E30F-4B73-8BC8-68292EE2EF44}" type="presOf" srcId="{4332FFB7-DDC7-435A-AB84-40597C10B7EB}" destId="{3C479DEB-66C5-4368-B3BD-80868D75BF65}" srcOrd="0" destOrd="0" presId="urn:microsoft.com/office/officeart/2005/8/layout/process2"/>
    <dgm:cxn modelId="{98443D5B-5C2B-4866-9FAF-BBD6A1CF3F81}" type="presOf" srcId="{46BE6710-2AD3-48AE-8176-607A289040A7}" destId="{3C03D8A3-F390-41CB-AF07-53491E937780}" srcOrd="0" destOrd="0" presId="urn:microsoft.com/office/officeart/2005/8/layout/process2"/>
    <dgm:cxn modelId="{59A308DF-526D-4FED-BC61-F30F70EC77E1}" type="presOf" srcId="{C6E3F95F-A001-4B04-9151-235136F614A4}" destId="{CE09538B-B943-4538-8817-E516049AE29E}" srcOrd="0" destOrd="0" presId="urn:microsoft.com/office/officeart/2005/8/layout/process2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FC1A3FD9-3D10-4DA3-8DCD-A690139177AF}" type="presOf" srcId="{2536020A-6021-4AC1-9827-EBCD31891CAB}" destId="{28BF2EF5-058E-4454-ABD9-73CC39747CFF}" srcOrd="0" destOrd="0" presId="urn:microsoft.com/office/officeart/2005/8/layout/process2"/>
    <dgm:cxn modelId="{AAC85BAF-B99A-4ED5-82C6-8D5B53A4DE63}" type="presOf" srcId="{2536020A-6021-4AC1-9827-EBCD31891CAB}" destId="{86ADB7AE-E6DC-4F3C-835F-0CA36B4C206F}" srcOrd="1" destOrd="0" presId="urn:microsoft.com/office/officeart/2005/8/layout/process2"/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DA050203-5172-4E73-8312-F09EE85C682D}" type="presOf" srcId="{F0179057-7871-4369-B8A9-994F06ADC6CB}" destId="{D1528777-6842-4B9B-BBE8-B3511D0BD939}" srcOrd="0" destOrd="0" presId="urn:microsoft.com/office/officeart/2005/8/layout/process2"/>
    <dgm:cxn modelId="{7EA655E5-C47A-4C51-AC8F-3B3EE1DD1606}" type="presParOf" srcId="{3C479DEB-66C5-4368-B3BD-80868D75BF65}" destId="{CE09538B-B943-4538-8817-E516049AE29E}" srcOrd="0" destOrd="0" presId="urn:microsoft.com/office/officeart/2005/8/layout/process2"/>
    <dgm:cxn modelId="{1653E920-39E5-4056-9560-D0700BF5F8C2}" type="presParOf" srcId="{3C479DEB-66C5-4368-B3BD-80868D75BF65}" destId="{28BF2EF5-058E-4454-ABD9-73CC39747CFF}" srcOrd="1" destOrd="0" presId="urn:microsoft.com/office/officeart/2005/8/layout/process2"/>
    <dgm:cxn modelId="{C72EE296-D787-4908-856A-71C1538D758B}" type="presParOf" srcId="{28BF2EF5-058E-4454-ABD9-73CC39747CFF}" destId="{86ADB7AE-E6DC-4F3C-835F-0CA36B4C206F}" srcOrd="0" destOrd="0" presId="urn:microsoft.com/office/officeart/2005/8/layout/process2"/>
    <dgm:cxn modelId="{FAF07D97-82F0-442D-9A7E-7FA23D04DCE5}" type="presParOf" srcId="{3C479DEB-66C5-4368-B3BD-80868D75BF65}" destId="{D1528777-6842-4B9B-BBE8-B3511D0BD939}" srcOrd="2" destOrd="0" presId="urn:microsoft.com/office/officeart/2005/8/layout/process2"/>
    <dgm:cxn modelId="{15EB6FA1-E966-43B3-916F-F6C3F25E9A9D}" type="presParOf" srcId="{3C479DEB-66C5-4368-B3BD-80868D75BF65}" destId="{F8A3CC43-3BD2-42AD-B7F1-BFDAA9B708FB}" srcOrd="3" destOrd="0" presId="urn:microsoft.com/office/officeart/2005/8/layout/process2"/>
    <dgm:cxn modelId="{BBDFED50-779C-4803-90F6-9ED9D17131B2}" type="presParOf" srcId="{F8A3CC43-3BD2-42AD-B7F1-BFDAA9B708FB}" destId="{98990842-A5B1-412E-A0FA-792F00D1898E}" srcOrd="0" destOrd="0" presId="urn:microsoft.com/office/officeart/2005/8/layout/process2"/>
    <dgm:cxn modelId="{BF0145C9-3530-466A-B7D8-1C2B92429FB5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/>
      <dgm:spPr/>
      <dgm:t>
        <a:bodyPr/>
        <a:lstStyle/>
        <a:p>
          <a:r>
            <a:rPr lang="en-US" altLang="en-US" dirty="0" smtClean="0"/>
            <a:t>Generate necessary expansions using TopExp-Lazy</a:t>
          </a:r>
          <a:endParaRPr lang="zh-TW" altLang="en-US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F0179057-7871-4369-B8A9-994F06ADC6CB}">
      <dgm:prSet phldrT="[文字]"/>
      <dgm:spPr/>
      <dgm:t>
        <a:bodyPr/>
        <a:lstStyle/>
        <a:p>
          <a:r>
            <a:rPr lang="en-US" altLang="en-US" dirty="0" smtClean="0"/>
            <a:t>R</a:t>
          </a:r>
          <a:r>
            <a:rPr lang="en-US" altLang="en-US" baseline="30000" dirty="0" smtClean="0"/>
            <a:t>G</a:t>
          </a:r>
          <a:r>
            <a:rPr lang="en-US" altLang="en-US" dirty="0" smtClean="0"/>
            <a:t> ←GreedyMWIS(</a:t>
          </a:r>
          <a:r>
            <a:rPr lang="en-US" altLang="en-US" dirty="0" smtClean="0">
              <a:latin typeface="Script MT Bold" pitchFamily="66" charset="0"/>
            </a:rPr>
            <a:t>L</a:t>
          </a:r>
          <a:r>
            <a:rPr lang="en-US" altLang="en-US" dirty="0" smtClean="0"/>
            <a:t>);</a:t>
          </a:r>
        </a:p>
        <a:p>
          <a:r>
            <a:rPr lang="en-US" altLang="en-US" dirty="0" smtClean="0"/>
            <a:t>E</a:t>
          </a:r>
          <a:r>
            <a:rPr lang="en-US" altLang="en-US" baseline="-25000" dirty="0" smtClean="0"/>
            <a:t>topk</a:t>
          </a:r>
          <a:r>
            <a:rPr lang="en-US" altLang="en-US" dirty="0" smtClean="0"/>
            <a:t> ←k expansions in </a:t>
          </a:r>
          <a:r>
            <a:rPr lang="en-US" altLang="en-US" dirty="0" smtClean="0">
              <a:latin typeface="Script MT Bold" pitchFamily="66" charset="0"/>
            </a:rPr>
            <a:t>L</a:t>
          </a:r>
          <a:r>
            <a:rPr lang="en-US" altLang="en-US" dirty="0" smtClean="0"/>
            <a:t> which have the largest upper bound utilities;</a:t>
          </a:r>
          <a:endParaRPr lang="zh-TW" altLang="en-US" dirty="0"/>
        </a:p>
      </dgm:t>
    </dgm:p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U</a:t>
              </a:r>
              <a:r>
                <a:rPr lang="en-US" altLang="en-US" baseline="30000" dirty="0" smtClean="0"/>
                <a:t>∗</a:t>
              </a:r>
              <a:r>
                <a:rPr lang="en-US" altLang="en-US" dirty="0" smtClean="0"/>
                <a:t> = sum</a:t>
              </a:r>
              <a:r>
                <a:rPr lang="en-US" altLang="en-US" baseline="-25000" dirty="0" smtClean="0"/>
                <a:t>e∈Etopk   </a:t>
              </a:r>
              <a:r>
                <a:rPr lang="en-US" altLang="en-US" dirty="0" smtClean="0"/>
                <a:t>(e);</a:t>
              </a:r>
            </a:p>
            <a:p>
              <a:r>
                <a:rPr lang="en-US" altLang="en-US" dirty="0" smtClean="0"/>
                <a:t>Stop the iterative process once </a:t>
              </a:r>
              <a14:m>
                <m:oMath xmlns:m="http://schemas.openxmlformats.org/officeDocument/2006/math">
                  <m:r>
                    <a:rPr lang="en-US" altLang="en-US" b="0" i="1" smtClean="0">
                      <a:latin typeface="Cambria Math"/>
                    </a:rPr>
                    <m:t>𝑢</m:t>
                  </m:r>
                  <m:d>
                    <m:dPr>
                      <m:ctrlPr>
                        <a:rPr lang="en-US" altLang="en-US" b="0" i="1" smtClean="0">
                          <a:latin typeface="Cambria Math"/>
                        </a:rPr>
                      </m:ctrlPr>
                    </m:dPr>
                    <m:e>
                      <m:r>
                        <a:rPr lang="en-US" altLang="en-US" b="0" i="1" smtClean="0">
                          <a:latin typeface="Cambria Math"/>
                        </a:rPr>
                        <m:t>𝑅</m:t>
                      </m:r>
                      <m:r>
                        <a:rPr lang="en-US" altLang="en-US" b="0" i="1" baseline="30000" smtClean="0">
                          <a:latin typeface="Cambria Math"/>
                        </a:rPr>
                        <m:t>𝐺</m:t>
                      </m:r>
                    </m:e>
                  </m:d>
                  <m:r>
                    <a:rPr lang="en-US" altLang="en-US" b="0" i="1" smtClean="0">
                      <a:latin typeface="Cambria Math"/>
                      <a:ea typeface="Cambria Math"/>
                    </a:rPr>
                    <m:t>≥</m:t>
                  </m:r>
                  <m:f>
                    <m:fPr>
                      <m:ctrlPr>
                        <a:rPr lang="en-US" altLang="en-US" b="0" i="1" smtClean="0">
                          <a:latin typeface="Cambria Math"/>
                          <a:ea typeface="Cambria Math"/>
                        </a:rPr>
                      </m:ctrlPr>
                    </m:fPr>
                    <m:num>
                      <m:r>
                        <a:rPr lang="en-US" altLang="en-US" b="0" i="1" smtClean="0">
                          <a:latin typeface="Cambria Math"/>
                          <a:ea typeface="Cambria Math"/>
                        </a:rPr>
                        <m:t>1</m:t>
                      </m:r>
                    </m:num>
                    <m:den>
                      <m:r>
                        <a:rPr lang="en-US" alt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den>
                  </m:f>
                  <m:r>
                    <a:rPr lang="en-US" altLang="en-US" b="0" i="1" smtClean="0">
                      <a:latin typeface="Cambria Math"/>
                      <a:ea typeface="Cambria Math"/>
                    </a:rPr>
                    <m:t>×</m:t>
                  </m:r>
                  <m:r>
                    <a:rPr lang="en-US" altLang="en-US" b="0" i="1" smtClean="0">
                      <a:latin typeface="Cambria Math"/>
                      <a:ea typeface="Cambria Math"/>
                    </a:rPr>
                    <m:t>𝑈</m:t>
                  </m:r>
                  <m:r>
                    <a:rPr lang="en-US" altLang="en-US" b="0" i="1" baseline="30000" smtClean="0">
                      <a:latin typeface="Cambria Math"/>
                      <a:ea typeface="Cambria Math"/>
                    </a:rPr>
                    <m:t>∗</m:t>
                  </m:r>
                </m:oMath>
              </a14:m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Choice>
      <mc:Fallback xmlns="">
        <dgm:pt modelId="{46BE6710-2AD3-48AE-8176-607A289040A7}">
          <dgm:prSet phldrT="[文字]"/>
          <dgm:spPr/>
          <dgm:t>
            <a:bodyPr/>
            <a:lstStyle/>
            <a:p>
              <a:r>
                <a:rPr lang="en-US" altLang="en-US" dirty="0" smtClean="0"/>
                <a:t>U</a:t>
              </a:r>
              <a:r>
                <a:rPr lang="en-US" altLang="en-US" baseline="30000" dirty="0" smtClean="0"/>
                <a:t>∗</a:t>
              </a:r>
              <a:r>
                <a:rPr lang="en-US" altLang="en-US" dirty="0" smtClean="0"/>
                <a:t> = sum</a:t>
              </a:r>
              <a:r>
                <a:rPr lang="en-US" altLang="en-US" baseline="-25000" dirty="0" smtClean="0"/>
                <a:t>e∈Etopk   </a:t>
              </a:r>
              <a:r>
                <a:rPr lang="en-US" altLang="en-US" dirty="0" smtClean="0"/>
                <a:t>(e);</a:t>
              </a:r>
            </a:p>
            <a:p>
              <a:r>
                <a:rPr lang="en-US" altLang="en-US" dirty="0" smtClean="0"/>
                <a:t>Stop the iterative process once </a:t>
              </a:r>
              <a:r>
                <a:rPr lang="en-US" altLang="en-US" b="0" i="0" smtClean="0">
                  <a:latin typeface="Cambria Math"/>
                </a:rPr>
                <a:t>𝑢(𝑅</a:t>
              </a:r>
              <a:r>
                <a:rPr lang="en-US" altLang="en-US" b="0" i="0" baseline="30000" smtClean="0">
                  <a:latin typeface="Cambria Math"/>
                </a:rPr>
                <a:t>𝐺)</a:t>
              </a:r>
              <a:r>
                <a:rPr lang="en-US" altLang="en-US" b="0" i="0" smtClean="0">
                  <a:latin typeface="Cambria Math"/>
                  <a:ea typeface="Cambria Math"/>
                </a:rPr>
                <a:t>≥1/𝛼×𝑈</a:t>
              </a:r>
              <a:r>
                <a:rPr lang="en-US" altLang="en-US" b="0" i="0" baseline="30000" smtClean="0">
                  <a:latin typeface="Cambria Math"/>
                  <a:ea typeface="Cambria Math"/>
                </a:rPr>
                <a:t>∗</a:t>
              </a:r>
              <a:r>
                <a:rPr lang="en-US" altLang="en-US" dirty="0" smtClean="0"/>
                <a:t>.</a:t>
              </a:r>
              <a:endParaRPr lang="zh-TW" altLang="en-US" dirty="0"/>
            </a:p>
          </dgm:t>
        </dgm:pt>
      </mc:Fallback>
    </mc:AlternateConten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X="107036" custScaleY="514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86ADB7AE-E6DC-4F3C-835F-0CA36B4C206F}" type="pres">
      <dgm:prSet presAssocID="{2536020A-6021-4AC1-9827-EBCD31891CA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D1528777-6842-4B9B-BBE8-B3511D0BD939}" type="pres">
      <dgm:prSet presAssocID="{F0179057-7871-4369-B8A9-994F06ADC6CB}" presName="node" presStyleLbl="node1" presStyleIdx="1" presStyleCnt="3" custScaleY="815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8990842-A5B1-412E-A0FA-792F00D1898E}" type="pres">
      <dgm:prSet presAssocID="{3EC6F3C0-2D08-4956-A22C-E0C161B2E4B6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3C03D8A3-F390-41CB-AF07-53491E937780}" type="pres">
      <dgm:prSet presAssocID="{46BE6710-2AD3-48AE-8176-607A289040A7}" presName="node" presStyleLbl="node1" presStyleIdx="2" presStyleCnt="3" custScaleY="70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69189E-963E-4DF4-8C22-5A2D205C1047}" type="presOf" srcId="{4332FFB7-DDC7-435A-AB84-40597C10B7EB}" destId="{3C479DEB-66C5-4368-B3BD-80868D75BF65}" srcOrd="0" destOrd="0" presId="urn:microsoft.com/office/officeart/2005/8/layout/process2"/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7F9DAEF6-0317-4D06-8344-A9FC2D15076C}" type="presOf" srcId="{F0179057-7871-4369-B8A9-994F06ADC6CB}" destId="{D1528777-6842-4B9B-BBE8-B3511D0BD939}" srcOrd="0" destOrd="0" presId="urn:microsoft.com/office/officeart/2005/8/layout/process2"/>
    <dgm:cxn modelId="{44618462-D999-4430-B748-88594EF73CE3}" type="presOf" srcId="{46BE6710-2AD3-48AE-8176-607A289040A7}" destId="{3C03D8A3-F390-41CB-AF07-53491E937780}" srcOrd="0" destOrd="0" presId="urn:microsoft.com/office/officeart/2005/8/layout/process2"/>
    <dgm:cxn modelId="{500589B4-BE81-45C9-9B1F-267CE65AE545}" type="presOf" srcId="{2536020A-6021-4AC1-9827-EBCD31891CAB}" destId="{28BF2EF5-058E-4454-ABD9-73CC39747CFF}" srcOrd="0" destOrd="0" presId="urn:microsoft.com/office/officeart/2005/8/layout/process2"/>
    <dgm:cxn modelId="{DB84CA7D-5B5E-4664-A209-A590F1707B69}" type="presOf" srcId="{2536020A-6021-4AC1-9827-EBCD31891CAB}" destId="{86ADB7AE-E6DC-4F3C-835F-0CA36B4C206F}" srcOrd="1" destOrd="0" presId="urn:microsoft.com/office/officeart/2005/8/layout/process2"/>
    <dgm:cxn modelId="{6B33941A-3BAA-42B1-8DA9-1DA128E5D935}" type="presOf" srcId="{C6E3F95F-A001-4B04-9151-235136F614A4}" destId="{CE09538B-B943-4538-8817-E516049AE29E}" srcOrd="0" destOrd="0" presId="urn:microsoft.com/office/officeart/2005/8/layout/process2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FAB985AA-0335-4890-9C80-4709DCA08009}" type="presOf" srcId="{3EC6F3C0-2D08-4956-A22C-E0C161B2E4B6}" destId="{98990842-A5B1-412E-A0FA-792F00D1898E}" srcOrd="1" destOrd="0" presId="urn:microsoft.com/office/officeart/2005/8/layout/process2"/>
    <dgm:cxn modelId="{5BD8DD02-6BF8-4492-BED0-4D3725B69164}" type="presOf" srcId="{3EC6F3C0-2D08-4956-A22C-E0C161B2E4B6}" destId="{F8A3CC43-3BD2-42AD-B7F1-BFDAA9B708FB}" srcOrd="0" destOrd="0" presId="urn:microsoft.com/office/officeart/2005/8/layout/process2"/>
    <dgm:cxn modelId="{F32C9005-EAEE-4950-88D6-D644A4AFC032}" type="presParOf" srcId="{3C479DEB-66C5-4368-B3BD-80868D75BF65}" destId="{CE09538B-B943-4538-8817-E516049AE29E}" srcOrd="0" destOrd="0" presId="urn:microsoft.com/office/officeart/2005/8/layout/process2"/>
    <dgm:cxn modelId="{67D638C0-B663-4D87-B1A1-B825243CECD0}" type="presParOf" srcId="{3C479DEB-66C5-4368-B3BD-80868D75BF65}" destId="{28BF2EF5-058E-4454-ABD9-73CC39747CFF}" srcOrd="1" destOrd="0" presId="urn:microsoft.com/office/officeart/2005/8/layout/process2"/>
    <dgm:cxn modelId="{B528EDBA-2D1F-4388-B00D-E5BE4F8448E2}" type="presParOf" srcId="{28BF2EF5-058E-4454-ABD9-73CC39747CFF}" destId="{86ADB7AE-E6DC-4F3C-835F-0CA36B4C206F}" srcOrd="0" destOrd="0" presId="urn:microsoft.com/office/officeart/2005/8/layout/process2"/>
    <dgm:cxn modelId="{E3E1D00C-148B-4B62-BA31-E290EF42C157}" type="presParOf" srcId="{3C479DEB-66C5-4368-B3BD-80868D75BF65}" destId="{D1528777-6842-4B9B-BBE8-B3511D0BD939}" srcOrd="2" destOrd="0" presId="urn:microsoft.com/office/officeart/2005/8/layout/process2"/>
    <dgm:cxn modelId="{25A31945-6B9D-4905-BD95-B51001F71A24}" type="presParOf" srcId="{3C479DEB-66C5-4368-B3BD-80868D75BF65}" destId="{F8A3CC43-3BD2-42AD-B7F1-BFDAA9B708FB}" srcOrd="3" destOrd="0" presId="urn:microsoft.com/office/officeart/2005/8/layout/process2"/>
    <dgm:cxn modelId="{8E7A9A0B-21B7-4FDD-B33B-3D76432AE66E}" type="presParOf" srcId="{F8A3CC43-3BD2-42AD-B7F1-BFDAA9B708FB}" destId="{98990842-A5B1-412E-A0FA-792F00D1898E}" srcOrd="0" destOrd="0" presId="urn:microsoft.com/office/officeart/2005/8/layout/process2"/>
    <dgm:cxn modelId="{66B8CDDF-CFD0-4603-B5C8-C7D15B063972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2FFB7-DDC7-435A-AB84-40597C10B7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E3F95F-A001-4B04-9151-235136F614A4}">
      <dgm:prSet phldrT="[文字]"/>
      <dgm:spPr/>
      <dgm:t>
        <a:bodyPr/>
        <a:lstStyle/>
        <a:p>
          <a:r>
            <a:rPr lang="en-US" altLang="en-US" dirty="0" smtClean="0"/>
            <a:t>Generate necessary expansions using TopExp-Lazy</a:t>
          </a:r>
          <a:endParaRPr lang="zh-TW" altLang="en-US" dirty="0"/>
        </a:p>
      </dgm:t>
    </dgm:pt>
    <dgm:pt modelId="{45D1EB62-E01F-444E-959E-B60BC4C13931}" type="par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2536020A-6021-4AC1-9827-EBCD31891CAB}" type="sibTrans" cxnId="{BFFB9F3F-5567-497B-88C9-D56C2F0BFA9B}">
      <dgm:prSet/>
      <dgm:spPr/>
      <dgm:t>
        <a:bodyPr/>
        <a:lstStyle/>
        <a:p>
          <a:endParaRPr lang="zh-TW" altLang="en-US"/>
        </a:p>
      </dgm:t>
    </dgm:pt>
    <dgm:pt modelId="{F0179057-7871-4369-B8A9-994F06ADC6CB}">
      <dgm:prSet phldrT="[文字]"/>
      <dgm:spPr/>
      <dgm:t>
        <a:bodyPr/>
        <a:lstStyle/>
        <a:p>
          <a:r>
            <a:rPr lang="en-US" altLang="en-US" dirty="0" smtClean="0"/>
            <a:t>R</a:t>
          </a:r>
          <a:r>
            <a:rPr lang="en-US" altLang="en-US" baseline="30000" dirty="0" smtClean="0"/>
            <a:t>G</a:t>
          </a:r>
          <a:r>
            <a:rPr lang="en-US" altLang="en-US" dirty="0" smtClean="0"/>
            <a:t> ←GreedyMWIS(</a:t>
          </a:r>
          <a:r>
            <a:rPr lang="en-US" altLang="en-US" dirty="0" smtClean="0">
              <a:latin typeface="Script MT Bold" pitchFamily="66" charset="0"/>
            </a:rPr>
            <a:t>L</a:t>
          </a:r>
          <a:r>
            <a:rPr lang="en-US" altLang="en-US" dirty="0" smtClean="0"/>
            <a:t>);</a:t>
          </a:r>
        </a:p>
        <a:p>
          <a:r>
            <a:rPr lang="en-US" altLang="en-US" dirty="0" smtClean="0"/>
            <a:t>E</a:t>
          </a:r>
          <a:r>
            <a:rPr lang="en-US" altLang="en-US" baseline="-25000" dirty="0" smtClean="0"/>
            <a:t>topk</a:t>
          </a:r>
          <a:r>
            <a:rPr lang="en-US" altLang="en-US" dirty="0" smtClean="0"/>
            <a:t> ←k expansions in </a:t>
          </a:r>
          <a:r>
            <a:rPr lang="en-US" altLang="en-US" dirty="0" smtClean="0">
              <a:latin typeface="Script MT Bold" pitchFamily="66" charset="0"/>
            </a:rPr>
            <a:t>L</a:t>
          </a:r>
          <a:r>
            <a:rPr lang="en-US" altLang="en-US" dirty="0" smtClean="0"/>
            <a:t> which have the largest upper bound utilities;</a:t>
          </a:r>
          <a:endParaRPr lang="zh-TW" altLang="en-US" dirty="0"/>
        </a:p>
      </dgm:t>
    </dgm:pt>
    <dgm:pt modelId="{58858836-BA1D-432F-A9AB-B08E1D10B6CF}" type="par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3EC6F3C0-2D08-4956-A22C-E0C161B2E4B6}" type="sibTrans" cxnId="{8292C97A-15D2-4840-87DC-12B975DA10CF}">
      <dgm:prSet/>
      <dgm:spPr/>
      <dgm:t>
        <a:bodyPr/>
        <a:lstStyle/>
        <a:p>
          <a:endParaRPr lang="zh-TW" altLang="en-US"/>
        </a:p>
      </dgm:t>
    </dgm:pt>
    <dgm:pt modelId="{46BE6710-2AD3-48AE-8176-607A289040A7}">
      <dgm:prSet phldrT="[文字]"/>
      <dgm:spPr>
        <a:blipFill rotWithShape="1">
          <a:blip xmlns:r="http://schemas.openxmlformats.org/officeDocument/2006/relationships" r:embed="rId1"/>
          <a:stretch>
            <a:fillRect t="-1622"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8D38AC8D-633A-4C1B-915B-C74D32F2FCE2}" type="par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640996F9-D9A3-42C7-B1F6-827F757E5CAA}" type="sibTrans" cxnId="{9193ED24-8D78-470B-92B1-2429C93BAB03}">
      <dgm:prSet/>
      <dgm:spPr/>
      <dgm:t>
        <a:bodyPr/>
        <a:lstStyle/>
        <a:p>
          <a:endParaRPr lang="zh-TW" altLang="en-US"/>
        </a:p>
      </dgm:t>
    </dgm:pt>
    <dgm:pt modelId="{3C479DEB-66C5-4368-B3BD-80868D75BF65}" type="pres">
      <dgm:prSet presAssocID="{4332FFB7-DDC7-435A-AB84-40597C10B7EB}" presName="linearFlow" presStyleCnt="0">
        <dgm:presLayoutVars>
          <dgm:resizeHandles val="exact"/>
        </dgm:presLayoutVars>
      </dgm:prSet>
      <dgm:spPr/>
    </dgm:pt>
    <dgm:pt modelId="{CE09538B-B943-4538-8817-E516049AE29E}" type="pres">
      <dgm:prSet presAssocID="{C6E3F95F-A001-4B04-9151-235136F614A4}" presName="node" presStyleLbl="node1" presStyleIdx="0" presStyleCnt="3" custScaleX="107036" custScaleY="514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BF2EF5-058E-4454-ABD9-73CC39747CFF}" type="pres">
      <dgm:prSet presAssocID="{2536020A-6021-4AC1-9827-EBCD31891CAB}" presName="sibTrans" presStyleLbl="sibTrans2D1" presStyleIdx="0" presStyleCnt="2"/>
      <dgm:spPr/>
    </dgm:pt>
    <dgm:pt modelId="{86ADB7AE-E6DC-4F3C-835F-0CA36B4C206F}" type="pres">
      <dgm:prSet presAssocID="{2536020A-6021-4AC1-9827-EBCD31891CAB}" presName="connectorText" presStyleLbl="sibTrans2D1" presStyleIdx="0" presStyleCnt="2"/>
      <dgm:spPr/>
    </dgm:pt>
    <dgm:pt modelId="{D1528777-6842-4B9B-BBE8-B3511D0BD939}" type="pres">
      <dgm:prSet presAssocID="{F0179057-7871-4369-B8A9-994F06ADC6CB}" presName="node" presStyleLbl="node1" presStyleIdx="1" presStyleCnt="3" custScaleY="815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A3CC43-3BD2-42AD-B7F1-BFDAA9B708FB}" type="pres">
      <dgm:prSet presAssocID="{3EC6F3C0-2D08-4956-A22C-E0C161B2E4B6}" presName="sibTrans" presStyleLbl="sibTrans2D1" presStyleIdx="1" presStyleCnt="2"/>
      <dgm:spPr/>
    </dgm:pt>
    <dgm:pt modelId="{98990842-A5B1-412E-A0FA-792F00D1898E}" type="pres">
      <dgm:prSet presAssocID="{3EC6F3C0-2D08-4956-A22C-E0C161B2E4B6}" presName="connectorText" presStyleLbl="sibTrans2D1" presStyleIdx="1" presStyleCnt="2"/>
      <dgm:spPr/>
    </dgm:pt>
    <dgm:pt modelId="{3C03D8A3-F390-41CB-AF07-53491E937780}" type="pres">
      <dgm:prSet presAssocID="{46BE6710-2AD3-48AE-8176-607A289040A7}" presName="node" presStyleLbl="node1" presStyleIdx="2" presStyleCnt="3" custScaleY="70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69189E-963E-4DF4-8C22-5A2D205C1047}" type="presOf" srcId="{4332FFB7-DDC7-435A-AB84-40597C10B7EB}" destId="{3C479DEB-66C5-4368-B3BD-80868D75BF65}" srcOrd="0" destOrd="0" presId="urn:microsoft.com/office/officeart/2005/8/layout/process2"/>
    <dgm:cxn modelId="{8292C97A-15D2-4840-87DC-12B975DA10CF}" srcId="{4332FFB7-DDC7-435A-AB84-40597C10B7EB}" destId="{F0179057-7871-4369-B8A9-994F06ADC6CB}" srcOrd="1" destOrd="0" parTransId="{58858836-BA1D-432F-A9AB-B08E1D10B6CF}" sibTransId="{3EC6F3C0-2D08-4956-A22C-E0C161B2E4B6}"/>
    <dgm:cxn modelId="{7F9DAEF6-0317-4D06-8344-A9FC2D15076C}" type="presOf" srcId="{F0179057-7871-4369-B8A9-994F06ADC6CB}" destId="{D1528777-6842-4B9B-BBE8-B3511D0BD939}" srcOrd="0" destOrd="0" presId="urn:microsoft.com/office/officeart/2005/8/layout/process2"/>
    <dgm:cxn modelId="{44618462-D999-4430-B748-88594EF73CE3}" type="presOf" srcId="{46BE6710-2AD3-48AE-8176-607A289040A7}" destId="{3C03D8A3-F390-41CB-AF07-53491E937780}" srcOrd="0" destOrd="0" presId="urn:microsoft.com/office/officeart/2005/8/layout/process2"/>
    <dgm:cxn modelId="{500589B4-BE81-45C9-9B1F-267CE65AE545}" type="presOf" srcId="{2536020A-6021-4AC1-9827-EBCD31891CAB}" destId="{28BF2EF5-058E-4454-ABD9-73CC39747CFF}" srcOrd="0" destOrd="0" presId="urn:microsoft.com/office/officeart/2005/8/layout/process2"/>
    <dgm:cxn modelId="{DB84CA7D-5B5E-4664-A209-A590F1707B69}" type="presOf" srcId="{2536020A-6021-4AC1-9827-EBCD31891CAB}" destId="{86ADB7AE-E6DC-4F3C-835F-0CA36B4C206F}" srcOrd="1" destOrd="0" presId="urn:microsoft.com/office/officeart/2005/8/layout/process2"/>
    <dgm:cxn modelId="{6B33941A-3BAA-42B1-8DA9-1DA128E5D935}" type="presOf" srcId="{C6E3F95F-A001-4B04-9151-235136F614A4}" destId="{CE09538B-B943-4538-8817-E516049AE29E}" srcOrd="0" destOrd="0" presId="urn:microsoft.com/office/officeart/2005/8/layout/process2"/>
    <dgm:cxn modelId="{BFFB9F3F-5567-497B-88C9-D56C2F0BFA9B}" srcId="{4332FFB7-DDC7-435A-AB84-40597C10B7EB}" destId="{C6E3F95F-A001-4B04-9151-235136F614A4}" srcOrd="0" destOrd="0" parTransId="{45D1EB62-E01F-444E-959E-B60BC4C13931}" sibTransId="{2536020A-6021-4AC1-9827-EBCD31891CAB}"/>
    <dgm:cxn modelId="{9193ED24-8D78-470B-92B1-2429C93BAB03}" srcId="{4332FFB7-DDC7-435A-AB84-40597C10B7EB}" destId="{46BE6710-2AD3-48AE-8176-607A289040A7}" srcOrd="2" destOrd="0" parTransId="{8D38AC8D-633A-4C1B-915B-C74D32F2FCE2}" sibTransId="{640996F9-D9A3-42C7-B1F6-827F757E5CAA}"/>
    <dgm:cxn modelId="{FAB985AA-0335-4890-9C80-4709DCA08009}" type="presOf" srcId="{3EC6F3C0-2D08-4956-A22C-E0C161B2E4B6}" destId="{98990842-A5B1-412E-A0FA-792F00D1898E}" srcOrd="1" destOrd="0" presId="urn:microsoft.com/office/officeart/2005/8/layout/process2"/>
    <dgm:cxn modelId="{5BD8DD02-6BF8-4492-BED0-4D3725B69164}" type="presOf" srcId="{3EC6F3C0-2D08-4956-A22C-E0C161B2E4B6}" destId="{F8A3CC43-3BD2-42AD-B7F1-BFDAA9B708FB}" srcOrd="0" destOrd="0" presId="urn:microsoft.com/office/officeart/2005/8/layout/process2"/>
    <dgm:cxn modelId="{F32C9005-EAEE-4950-88D6-D644A4AFC032}" type="presParOf" srcId="{3C479DEB-66C5-4368-B3BD-80868D75BF65}" destId="{CE09538B-B943-4538-8817-E516049AE29E}" srcOrd="0" destOrd="0" presId="urn:microsoft.com/office/officeart/2005/8/layout/process2"/>
    <dgm:cxn modelId="{67D638C0-B663-4D87-B1A1-B825243CECD0}" type="presParOf" srcId="{3C479DEB-66C5-4368-B3BD-80868D75BF65}" destId="{28BF2EF5-058E-4454-ABD9-73CC39747CFF}" srcOrd="1" destOrd="0" presId="urn:microsoft.com/office/officeart/2005/8/layout/process2"/>
    <dgm:cxn modelId="{B528EDBA-2D1F-4388-B00D-E5BE4F8448E2}" type="presParOf" srcId="{28BF2EF5-058E-4454-ABD9-73CC39747CFF}" destId="{86ADB7AE-E6DC-4F3C-835F-0CA36B4C206F}" srcOrd="0" destOrd="0" presId="urn:microsoft.com/office/officeart/2005/8/layout/process2"/>
    <dgm:cxn modelId="{E3E1D00C-148B-4B62-BA31-E290EF42C157}" type="presParOf" srcId="{3C479DEB-66C5-4368-B3BD-80868D75BF65}" destId="{D1528777-6842-4B9B-BBE8-B3511D0BD939}" srcOrd="2" destOrd="0" presId="urn:microsoft.com/office/officeart/2005/8/layout/process2"/>
    <dgm:cxn modelId="{25A31945-6B9D-4905-BD95-B51001F71A24}" type="presParOf" srcId="{3C479DEB-66C5-4368-B3BD-80868D75BF65}" destId="{F8A3CC43-3BD2-42AD-B7F1-BFDAA9B708FB}" srcOrd="3" destOrd="0" presId="urn:microsoft.com/office/officeart/2005/8/layout/process2"/>
    <dgm:cxn modelId="{8E7A9A0B-21B7-4FDD-B33B-3D76432AE66E}" type="presParOf" srcId="{F8A3CC43-3BD2-42AD-B7F1-BFDAA9B708FB}" destId="{98990842-A5B1-412E-A0FA-792F00D1898E}" srcOrd="0" destOrd="0" presId="urn:microsoft.com/office/officeart/2005/8/layout/process2"/>
    <dgm:cxn modelId="{66B8CDDF-CFD0-4603-B5C8-C7D15B063972}" type="presParOf" srcId="{3C479DEB-66C5-4368-B3BD-80868D75BF65}" destId="{3C03D8A3-F390-41CB-AF07-53491E93778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538B-B943-4538-8817-E516049AE29E}">
      <dsp:nvSpPr>
        <dsp:cNvPr id="0" name=""/>
        <dsp:cNvSpPr/>
      </dsp:nvSpPr>
      <dsp:spPr>
        <a:xfrm>
          <a:off x="202805" y="1153"/>
          <a:ext cx="3133125" cy="972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Access items in the </a:t>
          </a:r>
          <a:r>
            <a:rPr lang="en-US" altLang="en-US" sz="1800" b="1" u="sng" kern="1200" dirty="0" smtClean="0"/>
            <a:t>non-increasing order </a:t>
          </a:r>
          <a:r>
            <a:rPr lang="en-US" altLang="en-US" sz="1800" kern="1200" dirty="0" smtClean="0"/>
            <a:t>of their attribute value</a:t>
          </a:r>
          <a:endParaRPr lang="zh-TW" altLang="en-US" sz="1800" kern="1200" dirty="0"/>
        </a:p>
      </dsp:txBody>
      <dsp:txXfrm>
        <a:off x="231277" y="29625"/>
        <a:ext cx="3076181" cy="915167"/>
      </dsp:txXfrm>
    </dsp:sp>
    <dsp:sp modelId="{28BF2EF5-058E-4454-ABD9-73CC39747CFF}">
      <dsp:nvSpPr>
        <dsp:cNvPr id="0" name=""/>
        <dsp:cNvSpPr/>
      </dsp:nvSpPr>
      <dsp:spPr>
        <a:xfrm rot="5400000">
          <a:off x="1503848" y="1008667"/>
          <a:ext cx="531038" cy="637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578194" y="1061771"/>
        <a:ext cx="382347" cy="371727"/>
      </dsp:txXfrm>
    </dsp:sp>
    <dsp:sp modelId="{D1528777-6842-4B9B-BBE8-B3511D0BD939}">
      <dsp:nvSpPr>
        <dsp:cNvPr id="0" name=""/>
        <dsp:cNvSpPr/>
      </dsp:nvSpPr>
      <dsp:spPr>
        <a:xfrm>
          <a:off x="202805" y="1681315"/>
          <a:ext cx="3133125" cy="1416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For each matching item accessed, </a:t>
          </a:r>
          <a:r>
            <a:rPr lang="en-US" altLang="en-US" sz="1800" b="1" u="sng" kern="1200" dirty="0" smtClean="0"/>
            <a:t>enumerate</a:t>
          </a:r>
          <a:r>
            <a:rPr lang="en-US" altLang="en-US" sz="1800" kern="1200" dirty="0" smtClean="0"/>
            <a:t> all possible expansions and </a:t>
          </a:r>
          <a:r>
            <a:rPr lang="en-US" altLang="en-US" sz="1800" b="1" u="sng" kern="1200" dirty="0" smtClean="0"/>
            <a:t>update</a:t>
          </a:r>
          <a:r>
            <a:rPr lang="en-US" altLang="en-US" sz="1800" kern="1200" dirty="0" smtClean="0"/>
            <a:t> their lower bound and upper bound utility value;</a:t>
          </a:r>
          <a:endParaRPr lang="zh-TW" altLang="en-US" sz="1800" kern="1200" dirty="0"/>
        </a:p>
      </dsp:txBody>
      <dsp:txXfrm>
        <a:off x="244281" y="1722791"/>
        <a:ext cx="3050173" cy="1333149"/>
      </dsp:txXfrm>
    </dsp:sp>
    <dsp:sp modelId="{F8A3CC43-3BD2-42AD-B7F1-BFDAA9B708FB}">
      <dsp:nvSpPr>
        <dsp:cNvPr id="0" name=""/>
        <dsp:cNvSpPr/>
      </dsp:nvSpPr>
      <dsp:spPr>
        <a:xfrm rot="5400000">
          <a:off x="1503848" y="3132819"/>
          <a:ext cx="531038" cy="637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578194" y="3185923"/>
        <a:ext cx="382347" cy="371727"/>
      </dsp:txXfrm>
    </dsp:sp>
    <dsp:sp modelId="{3C03D8A3-F390-41CB-AF07-53491E937780}">
      <dsp:nvSpPr>
        <dsp:cNvPr id="0" name=""/>
        <dsp:cNvSpPr/>
      </dsp:nvSpPr>
      <dsp:spPr>
        <a:xfrm>
          <a:off x="202805" y="3805468"/>
          <a:ext cx="3133125" cy="994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kern="1200" dirty="0" smtClean="0"/>
            <a:t>Stop the iterative process once top-k expansions have been identified and </a:t>
          </a:r>
          <a14:m xmlns:a14="http://schemas.microsoft.com/office/drawing/2010/main">
            <m:oMath xmlns:m="http://schemas.openxmlformats.org/officeDocument/2006/math">
              <m:r>
                <a:rPr lang="en-US" altLang="en-US" sz="1800" b="0" i="1" kern="1200" smtClean="0">
                  <a:latin typeface="Cambria Math"/>
                </a:rPr>
                <m:t>𝑙𝑏</m:t>
              </m:r>
              <m:r>
                <a:rPr lang="en-US" altLang="en-US" sz="1800" b="0" i="1" kern="1200" smtClean="0">
                  <a:latin typeface="Cambria Math"/>
                  <a:ea typeface="Cambria Math"/>
                </a:rPr>
                <m:t>≥</m:t>
              </m:r>
              <m:r>
                <a:rPr lang="en-US" altLang="en-US" sz="1800" b="0" i="1" kern="1200" smtClean="0">
                  <a:latin typeface="Cambria Math"/>
                  <a:ea typeface="Cambria Math"/>
                </a:rPr>
                <m:t>𝑢𝑏</m:t>
              </m:r>
            </m:oMath>
          </a14:m>
          <a:r>
            <a:rPr lang="en-US" altLang="en-US" sz="1800" kern="1200" dirty="0" smtClean="0"/>
            <a:t>.</a:t>
          </a:r>
          <a:endParaRPr lang="zh-TW" altLang="en-US" sz="1800" kern="1200" dirty="0"/>
        </a:p>
      </dsp:txBody>
      <dsp:txXfrm>
        <a:off x="231947" y="3834610"/>
        <a:ext cx="3074841" cy="936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538B-B943-4538-8817-E516049AE29E}">
      <dsp:nvSpPr>
        <dsp:cNvPr id="0" name=""/>
        <dsp:cNvSpPr/>
      </dsp:nvSpPr>
      <dsp:spPr>
        <a:xfrm>
          <a:off x="535325" y="158685"/>
          <a:ext cx="2419894" cy="6493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 smtClean="0"/>
            <a:t>Access items in the </a:t>
          </a:r>
          <a:r>
            <a:rPr lang="en-US" altLang="en-US" sz="1300" b="1" u="sng" kern="1200" dirty="0" smtClean="0"/>
            <a:t>non-increasing order </a:t>
          </a:r>
          <a:r>
            <a:rPr lang="en-US" altLang="en-US" sz="1300" kern="1200" dirty="0" smtClean="0"/>
            <a:t>of their attribute value</a:t>
          </a:r>
          <a:endParaRPr lang="zh-TW" altLang="en-US" sz="1300" kern="1200" dirty="0"/>
        </a:p>
      </dsp:txBody>
      <dsp:txXfrm>
        <a:off x="554345" y="177705"/>
        <a:ext cx="2381854" cy="611341"/>
      </dsp:txXfrm>
    </dsp:sp>
    <dsp:sp modelId="{28BF2EF5-058E-4454-ABD9-73CC39747CFF}">
      <dsp:nvSpPr>
        <dsp:cNvPr id="0" name=""/>
        <dsp:cNvSpPr/>
      </dsp:nvSpPr>
      <dsp:spPr>
        <a:xfrm rot="5415146">
          <a:off x="1563203" y="770888"/>
          <a:ext cx="419571" cy="63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1582159" y="879614"/>
        <a:ext cx="382214" cy="293700"/>
      </dsp:txXfrm>
    </dsp:sp>
    <dsp:sp modelId="{D1528777-6842-4B9B-BBE8-B3511D0BD939}">
      <dsp:nvSpPr>
        <dsp:cNvPr id="0" name=""/>
        <dsp:cNvSpPr/>
      </dsp:nvSpPr>
      <dsp:spPr>
        <a:xfrm>
          <a:off x="265340" y="1360387"/>
          <a:ext cx="2942989" cy="2075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If </a:t>
          </a:r>
          <a:r>
            <a:rPr lang="en-US" altLang="zh-TW" sz="1600" kern="1200" dirty="0"/>
            <a:t>∀e ∈ </a:t>
          </a:r>
          <a:r>
            <a:rPr lang="en-US" altLang="zh-TW" sz="1600" kern="1200" dirty="0" smtClean="0">
              <a:latin typeface="Script MT Bold" pitchFamily="66" charset="0"/>
            </a:rPr>
            <a:t>L </a:t>
          </a:r>
          <a:r>
            <a:rPr lang="en-US" altLang="zh-TW" sz="1600" kern="1200" dirty="0" smtClean="0"/>
            <a:t>, </a:t>
          </a:r>
          <a:r>
            <a:rPr lang="en-US" altLang="zh-TW" sz="1600" kern="1200" dirty="0"/>
            <a:t>e ∩ e</a:t>
          </a:r>
          <a:r>
            <a:rPr lang="en-US" altLang="zh-TW" sz="1600" kern="1200" baseline="-25000" dirty="0"/>
            <a:t>t</a:t>
          </a:r>
          <a:r>
            <a:rPr lang="en-US" altLang="zh-TW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=</m:t>
              </m:r>
            </m:oMath>
          </a14:m>
          <a:r>
            <a:rPr lang="en-US" altLang="zh-TW" sz="1600" kern="1200" dirty="0" smtClean="0"/>
            <a:t> ∅ </a:t>
          </a:r>
          <a:r>
            <a:rPr lang="zh-TW" altLang="en-US" sz="1600" kern="1200" dirty="0" smtClean="0"/>
            <a:t> 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Else If </a:t>
          </a:r>
          <a:r>
            <a:rPr lang="zh-TW" altLang="en-US" sz="1600" kern="1200" dirty="0"/>
            <a:t>∃</a:t>
          </a:r>
          <a:r>
            <a:rPr lang="en-US" altLang="zh-TW" sz="1600" kern="1200" dirty="0" smtClean="0"/>
            <a:t>e </a:t>
          </a:r>
          <a:r>
            <a:rPr lang="en-US" altLang="zh-TW" sz="1600" kern="1200" dirty="0"/>
            <a:t>∈ </a:t>
          </a:r>
          <a:r>
            <a:rPr lang="en-US" altLang="zh-TW" sz="1600" kern="1200" dirty="0">
              <a:latin typeface="Script MT Bold" pitchFamily="66" charset="0"/>
            </a:rPr>
            <a:t>L</a:t>
          </a:r>
          <a:r>
            <a:rPr lang="en-US" altLang="zh-TW" sz="1600" kern="1200" dirty="0"/>
            <a:t> ,</a:t>
          </a:r>
          <a:r>
            <a:rPr lang="en-US" altLang="zh-TW" sz="1600" kern="1200" dirty="0" smtClean="0"/>
            <a:t> </a:t>
          </a:r>
          <a:r>
            <a:rPr lang="en-US" altLang="zh-TW" sz="1600" kern="1200" dirty="0"/>
            <a:t>e ∩ e</a:t>
          </a:r>
          <a:r>
            <a:rPr lang="en-US" altLang="zh-TW" sz="1600" kern="1200" baseline="-25000" dirty="0"/>
            <a:t>t</a:t>
          </a:r>
          <a:r>
            <a:rPr lang="en-US" altLang="zh-TW" sz="16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≠</m:t>
              </m:r>
            </m:oMath>
          </a14:m>
          <a:r>
            <a:rPr lang="en-US" altLang="zh-TW" sz="1600" kern="1200" dirty="0" smtClean="0"/>
            <a:t> ∅</a:t>
          </a:r>
          <a:r>
            <a:rPr lang="zh-TW" altLang="en-US" sz="1600" kern="1200" dirty="0" smtClean="0"/>
            <a:t>  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i="1" kern="1200" dirty="0" smtClean="0"/>
            <a:t>(1)e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⊆</m:t>
              </m:r>
            </m:oMath>
          </a14:m>
          <a:r>
            <a:rPr lang="en-US" altLang="zh-TW" sz="1600" kern="1200" dirty="0"/>
            <a:t> </a:t>
          </a:r>
          <a:r>
            <a:rPr lang="en-US" altLang="zh-TW" sz="1600" i="1" kern="1200" dirty="0" smtClean="0"/>
            <a:t>e</a:t>
          </a:r>
          <a:r>
            <a:rPr lang="en-US" altLang="zh-TW" sz="1600" i="1" kern="1200" baseline="-25000" dirty="0" smtClean="0"/>
            <a:t>t</a:t>
          </a:r>
          <a:r>
            <a:rPr lang="zh-TW" altLang="en-US" sz="1600" i="1" kern="1200" baseline="-25000" dirty="0"/>
            <a:t> </a:t>
          </a:r>
          <a:r>
            <a:rPr lang="zh-TW" altLang="en-US" sz="1600" i="1" kern="1200" dirty="0" smtClean="0"/>
            <a:t> </a:t>
          </a:r>
          <a:endParaRPr lang="en-US" altLang="zh-TW" sz="160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i="1" kern="1200" dirty="0" smtClean="0"/>
            <a:t>(2)e</a:t>
          </a:r>
          <a:r>
            <a:rPr lang="en-US" altLang="zh-TW" sz="1600" i="1" kern="1200" baseline="-25000" dirty="0" smtClean="0"/>
            <a:t>t</a:t>
          </a:r>
          <a:r>
            <a:rPr lang="en-US" altLang="zh-TW" sz="1600" i="1" kern="1200" dirty="0" smtClean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⊆</m:t>
              </m:r>
            </m:oMath>
          </a14:m>
          <a:r>
            <a:rPr lang="en-US" altLang="zh-TW" sz="1600" kern="1200" dirty="0"/>
            <a:t> </a:t>
          </a:r>
          <a:r>
            <a:rPr lang="en-US" altLang="zh-TW" sz="1600" i="1" kern="1200" dirty="0" smtClean="0"/>
            <a:t>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i="1" kern="1200" dirty="0" smtClean="0"/>
            <a:t> </a:t>
          </a:r>
          <a:r>
            <a:rPr lang="en-US" altLang="zh-TW" sz="1600" i="1" kern="1200" dirty="0" smtClean="0"/>
            <a:t>(3)</a:t>
          </a:r>
          <a:r>
            <a:rPr lang="zh-TW" altLang="en-US" sz="1600" i="1" kern="1200" dirty="0" smtClean="0"/>
            <a:t> </a:t>
          </a:r>
          <a:r>
            <a:rPr lang="en-US" altLang="zh-TW" sz="1600" i="1" kern="1200" dirty="0" smtClean="0"/>
            <a:t>e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⊈</m:t>
              </m:r>
            </m:oMath>
          </a14:m>
          <a:r>
            <a:rPr lang="en-US" altLang="zh-TW" sz="1600" kern="1200" dirty="0"/>
            <a:t> </a:t>
          </a:r>
          <a:r>
            <a:rPr lang="en-US" altLang="zh-TW" sz="1600" i="1" kern="1200" dirty="0"/>
            <a:t>e</a:t>
          </a:r>
          <a:r>
            <a:rPr lang="en-US" altLang="zh-TW" sz="1600" i="1" kern="1200" baseline="-25000" dirty="0"/>
            <a:t>t</a:t>
          </a:r>
          <a:r>
            <a:rPr lang="en-US" altLang="zh-TW" sz="1600" i="1" kern="1200" dirty="0"/>
            <a:t> </a:t>
          </a:r>
          <a:r>
            <a:rPr lang="en-US" altLang="zh-TW" sz="1600" kern="1200" dirty="0"/>
            <a:t>or </a:t>
          </a:r>
          <a:r>
            <a:rPr lang="en-US" altLang="zh-TW" sz="1600" i="1" kern="1200" dirty="0"/>
            <a:t>e</a:t>
          </a:r>
          <a:r>
            <a:rPr lang="en-US" altLang="zh-TW" sz="1600" i="1" kern="1200" baseline="-25000" dirty="0"/>
            <a:t>t</a:t>
          </a:r>
          <a:r>
            <a:rPr lang="en-US" altLang="zh-TW" sz="1600" i="1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TW" sz="1600" i="1" kern="1200" dirty="0" smtClean="0">
                  <a:latin typeface="Cambria Math"/>
                  <a:ea typeface="Cambria Math"/>
                </a:rPr>
                <m:t>⊈</m:t>
              </m:r>
            </m:oMath>
          </a14:m>
          <a:r>
            <a:rPr lang="en-US" altLang="zh-TW" sz="1600" kern="1200" dirty="0"/>
            <a:t> </a:t>
          </a:r>
          <a:r>
            <a:rPr lang="en-US" altLang="zh-TW" sz="1600" i="1" kern="1200" dirty="0" smtClean="0"/>
            <a:t>e</a:t>
          </a:r>
          <a:r>
            <a:rPr lang="zh-TW" altLang="en-US" sz="1600" i="1" kern="1200" dirty="0" smtClean="0"/>
            <a:t>  </a:t>
          </a:r>
          <a:endParaRPr lang="en-US" altLang="zh-TW" sz="160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u="sng" kern="1200" dirty="0" smtClean="0"/>
            <a:t>update</a:t>
          </a:r>
          <a:r>
            <a:rPr lang="en-US" altLang="en-US" sz="1600" kern="1200" dirty="0" smtClean="0"/>
            <a:t> their lower bound and upper bound utility value</a:t>
          </a:r>
          <a:endParaRPr lang="zh-TW" altLang="en-US" sz="1600" kern="1200" dirty="0"/>
        </a:p>
      </dsp:txBody>
      <dsp:txXfrm>
        <a:off x="326138" y="1421185"/>
        <a:ext cx="2821393" cy="1954207"/>
      </dsp:txXfrm>
    </dsp:sp>
    <dsp:sp modelId="{F8A3CC43-3BD2-42AD-B7F1-BFDAA9B708FB}">
      <dsp:nvSpPr>
        <dsp:cNvPr id="0" name=""/>
        <dsp:cNvSpPr/>
      </dsp:nvSpPr>
      <dsp:spPr>
        <a:xfrm rot="5400000">
          <a:off x="1539849" y="3477453"/>
          <a:ext cx="472219" cy="637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1584852" y="3559854"/>
        <a:ext cx="382214" cy="330553"/>
      </dsp:txXfrm>
    </dsp:sp>
    <dsp:sp modelId="{3C03D8A3-F390-41CB-AF07-53491E937780}">
      <dsp:nvSpPr>
        <dsp:cNvPr id="0" name=""/>
        <dsp:cNvSpPr/>
      </dsp:nvSpPr>
      <dsp:spPr>
        <a:xfrm>
          <a:off x="312593" y="4143993"/>
          <a:ext cx="2848483" cy="681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dirty="0" smtClean="0"/>
            <a:t>Stop the iterative process once top-k expansions have been identified and </a:t>
          </a:r>
          <a14:m xmlns:a14="http://schemas.microsoft.com/office/drawing/2010/main">
            <m:oMath xmlns:m="http://schemas.openxmlformats.org/officeDocument/2006/math">
              <m:r>
                <a:rPr lang="en-US" altLang="en-US" sz="1300" b="0" i="1" kern="1200" smtClean="0">
                  <a:latin typeface="Cambria Math"/>
                </a:rPr>
                <m:t>𝑙𝑏</m:t>
              </m:r>
              <m:r>
                <a:rPr lang="en-US" altLang="en-US" sz="1300" b="0" i="1" kern="1200" smtClean="0">
                  <a:latin typeface="Cambria Math"/>
                  <a:ea typeface="Cambria Math"/>
                </a:rPr>
                <m:t>≥</m:t>
              </m:r>
              <m:r>
                <a:rPr lang="en-US" altLang="en-US" sz="1300" b="0" i="1" kern="1200" smtClean="0">
                  <a:latin typeface="Cambria Math"/>
                  <a:ea typeface="Cambria Math"/>
                </a:rPr>
                <m:t>𝑢𝑏</m:t>
              </m:r>
            </m:oMath>
          </a14:m>
          <a:r>
            <a:rPr lang="en-US" altLang="en-US" sz="1300" kern="1200" dirty="0" smtClean="0"/>
            <a:t>.</a:t>
          </a:r>
          <a:endParaRPr lang="zh-TW" altLang="en-US" sz="1300" kern="1200" dirty="0"/>
        </a:p>
      </dsp:txBody>
      <dsp:txXfrm>
        <a:off x="332551" y="4163951"/>
        <a:ext cx="2808567" cy="64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9538B-B943-4538-8817-E516049AE29E}">
      <dsp:nvSpPr>
        <dsp:cNvPr id="0" name=""/>
        <dsp:cNvSpPr/>
      </dsp:nvSpPr>
      <dsp:spPr>
        <a:xfrm>
          <a:off x="244845" y="1221"/>
          <a:ext cx="3049044" cy="814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Generate necessary expansions using TopExp-Lazy</a:t>
          </a:r>
          <a:endParaRPr lang="zh-TW" altLang="en-US" sz="1700" kern="1200" dirty="0"/>
        </a:p>
      </dsp:txBody>
      <dsp:txXfrm>
        <a:off x="268702" y="25078"/>
        <a:ext cx="3001330" cy="766831"/>
      </dsp:txXfrm>
    </dsp:sp>
    <dsp:sp modelId="{28BF2EF5-058E-4454-ABD9-73CC39747CFF}">
      <dsp:nvSpPr>
        <dsp:cNvPr id="0" name=""/>
        <dsp:cNvSpPr/>
      </dsp:nvSpPr>
      <dsp:spPr>
        <a:xfrm rot="5400000">
          <a:off x="1472637" y="855331"/>
          <a:ext cx="593461" cy="712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555722" y="914677"/>
        <a:ext cx="427291" cy="415423"/>
      </dsp:txXfrm>
    </dsp:sp>
    <dsp:sp modelId="{D1528777-6842-4B9B-BBE8-B3511D0BD939}">
      <dsp:nvSpPr>
        <dsp:cNvPr id="0" name=""/>
        <dsp:cNvSpPr/>
      </dsp:nvSpPr>
      <dsp:spPr>
        <a:xfrm>
          <a:off x="345060" y="1607049"/>
          <a:ext cx="2848615" cy="1290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R</a:t>
          </a:r>
          <a:r>
            <a:rPr lang="en-US" altLang="en-US" sz="1700" kern="1200" baseline="30000" dirty="0" smtClean="0"/>
            <a:t>G</a:t>
          </a:r>
          <a:r>
            <a:rPr lang="en-US" altLang="en-US" sz="1700" kern="1200" dirty="0" smtClean="0"/>
            <a:t> ←GreedyMWIS(</a:t>
          </a:r>
          <a:r>
            <a:rPr lang="en-US" altLang="en-US" sz="1700" kern="1200" dirty="0" smtClean="0">
              <a:latin typeface="Script MT Bold" pitchFamily="66" charset="0"/>
            </a:rPr>
            <a:t>L</a:t>
          </a:r>
          <a:r>
            <a:rPr lang="en-US" altLang="en-US" sz="1700" kern="1200" dirty="0" smtClean="0"/>
            <a:t>);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E</a:t>
          </a:r>
          <a:r>
            <a:rPr lang="en-US" altLang="en-US" sz="1700" kern="1200" baseline="-25000" dirty="0" smtClean="0"/>
            <a:t>topk</a:t>
          </a:r>
          <a:r>
            <a:rPr lang="en-US" altLang="en-US" sz="1700" kern="1200" dirty="0" smtClean="0"/>
            <a:t> ←k expansions in </a:t>
          </a:r>
          <a:r>
            <a:rPr lang="en-US" altLang="en-US" sz="1700" kern="1200" dirty="0" smtClean="0">
              <a:latin typeface="Script MT Bold" pitchFamily="66" charset="0"/>
            </a:rPr>
            <a:t>L</a:t>
          </a:r>
          <a:r>
            <a:rPr lang="en-US" altLang="en-US" sz="1700" kern="1200" dirty="0" smtClean="0"/>
            <a:t> which have the largest upper bound utilities;</a:t>
          </a:r>
          <a:endParaRPr lang="zh-TW" altLang="en-US" sz="1700" kern="1200" dirty="0"/>
        </a:p>
      </dsp:txBody>
      <dsp:txXfrm>
        <a:off x="382846" y="1644835"/>
        <a:ext cx="2773043" cy="1214534"/>
      </dsp:txXfrm>
    </dsp:sp>
    <dsp:sp modelId="{F8A3CC43-3BD2-42AD-B7F1-BFDAA9B708FB}">
      <dsp:nvSpPr>
        <dsp:cNvPr id="0" name=""/>
        <dsp:cNvSpPr/>
      </dsp:nvSpPr>
      <dsp:spPr>
        <a:xfrm rot="5400000">
          <a:off x="1472637" y="2936720"/>
          <a:ext cx="593461" cy="7121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 rot="-5400000">
        <a:off x="1555722" y="2996066"/>
        <a:ext cx="427291" cy="415423"/>
      </dsp:txXfrm>
    </dsp:sp>
    <dsp:sp modelId="{3C03D8A3-F390-41CB-AF07-53491E937780}">
      <dsp:nvSpPr>
        <dsp:cNvPr id="0" name=""/>
        <dsp:cNvSpPr/>
      </dsp:nvSpPr>
      <dsp:spPr>
        <a:xfrm>
          <a:off x="345060" y="3688438"/>
          <a:ext cx="2848615" cy="1111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U</a:t>
          </a:r>
          <a:r>
            <a:rPr lang="en-US" altLang="en-US" sz="1700" kern="1200" baseline="30000" dirty="0" smtClean="0"/>
            <a:t>∗</a:t>
          </a:r>
          <a:r>
            <a:rPr lang="en-US" altLang="en-US" sz="1700" kern="1200" dirty="0" smtClean="0"/>
            <a:t> = sum</a:t>
          </a:r>
          <a:r>
            <a:rPr lang="en-US" altLang="en-US" sz="1700" kern="1200" baseline="-25000" dirty="0" smtClean="0"/>
            <a:t>e∈Etopk   </a:t>
          </a:r>
          <a:r>
            <a:rPr lang="en-US" altLang="en-US" sz="1700" kern="1200" dirty="0" smtClean="0"/>
            <a:t>(e);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700" kern="1200" dirty="0" smtClean="0"/>
            <a:t>Stop the iterative process once </a:t>
          </a:r>
          <a14:m xmlns:a14="http://schemas.microsoft.com/office/drawing/2010/main">
            <m:oMath xmlns:m="http://schemas.openxmlformats.org/officeDocument/2006/math">
              <m:r>
                <a:rPr lang="en-US" altLang="en-US" sz="1700" b="0" i="1" kern="1200" smtClean="0">
                  <a:latin typeface="Cambria Math"/>
                </a:rPr>
                <m:t>𝑢</m:t>
              </m:r>
              <m:d>
                <m:dPr>
                  <m:ctrlPr>
                    <a:rPr lang="en-US" altLang="en-US" sz="1700" b="0" i="1" kern="1200" smtClean="0">
                      <a:latin typeface="Cambria Math"/>
                    </a:rPr>
                  </m:ctrlPr>
                </m:dPr>
                <m:e>
                  <m:r>
                    <a:rPr lang="en-US" altLang="en-US" sz="1700" b="0" i="1" kern="1200" smtClean="0">
                      <a:latin typeface="Cambria Math"/>
                    </a:rPr>
                    <m:t>𝑅</m:t>
                  </m:r>
                  <m:r>
                    <a:rPr lang="en-US" altLang="en-US" sz="1700" b="0" i="1" kern="1200" baseline="30000" smtClean="0">
                      <a:latin typeface="Cambria Math"/>
                    </a:rPr>
                    <m:t>𝐺</m:t>
                  </m:r>
                </m:e>
              </m:d>
              <m:r>
                <a:rPr lang="en-US" altLang="en-US" sz="1700" b="0" i="1" kern="1200" smtClean="0">
                  <a:latin typeface="Cambria Math"/>
                  <a:ea typeface="Cambria Math"/>
                </a:rPr>
                <m:t>≥</m:t>
              </m:r>
              <m:f>
                <m:fPr>
                  <m:ctrlPr>
                    <a:rPr lang="en-US" altLang="en-US" sz="1700" b="0" i="1" kern="1200" smtClean="0">
                      <a:latin typeface="Cambria Math"/>
                      <a:ea typeface="Cambria Math"/>
                    </a:rPr>
                  </m:ctrlPr>
                </m:fPr>
                <m:num>
                  <m:r>
                    <a:rPr lang="en-US" altLang="en-US" sz="1700" b="0" i="1" kern="1200" smtClean="0">
                      <a:latin typeface="Cambria Math"/>
                      <a:ea typeface="Cambria Math"/>
                    </a:rPr>
                    <m:t>1</m:t>
                  </m:r>
                </m:num>
                <m:den>
                  <m:r>
                    <a:rPr lang="en-US" altLang="en-US" sz="1700" b="0" i="1" kern="1200" smtClean="0">
                      <a:latin typeface="Cambria Math"/>
                      <a:ea typeface="Cambria Math"/>
                    </a:rPr>
                    <m:t>𝛼</m:t>
                  </m:r>
                </m:den>
              </m:f>
              <m:r>
                <a:rPr lang="en-US" altLang="en-US" sz="1700" b="0" i="1" kern="1200" smtClean="0">
                  <a:latin typeface="Cambria Math"/>
                  <a:ea typeface="Cambria Math"/>
                </a:rPr>
                <m:t>×</m:t>
              </m:r>
              <m:r>
                <a:rPr lang="en-US" altLang="en-US" sz="1700" b="0" i="1" kern="1200" smtClean="0">
                  <a:latin typeface="Cambria Math"/>
                  <a:ea typeface="Cambria Math"/>
                </a:rPr>
                <m:t>𝑈</m:t>
              </m:r>
              <m:r>
                <a:rPr lang="en-US" altLang="en-US" sz="1700" b="0" i="1" kern="1200" baseline="30000" smtClean="0">
                  <a:latin typeface="Cambria Math"/>
                  <a:ea typeface="Cambria Math"/>
                </a:rPr>
                <m:t>∗</m:t>
              </m:r>
            </m:oMath>
          </a14:m>
          <a:r>
            <a:rPr lang="en-US" altLang="en-US" sz="1700" kern="1200" dirty="0" smtClean="0"/>
            <a:t>.</a:t>
          </a:r>
          <a:endParaRPr lang="zh-TW" altLang="en-US" sz="1700" kern="1200" dirty="0"/>
        </a:p>
      </dsp:txBody>
      <dsp:txXfrm>
        <a:off x="377628" y="3721006"/>
        <a:ext cx="2783479" cy="1046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395D8-80B3-4A17-B9A2-2E459E497C88}" type="datetimeFigureOut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60C68-E4EA-4309-A525-ACC7B1553A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87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舉例  今天天氣如何   </a:t>
            </a:r>
            <a:r>
              <a:rPr lang="en-US" altLang="zh-TW" dirty="0" err="1" smtClean="0"/>
              <a:t>whats</a:t>
            </a:r>
            <a:r>
              <a:rPr lang="en-US" altLang="zh-TW" dirty="0" smtClean="0"/>
              <a:t> the weather today</a:t>
            </a:r>
          </a:p>
          <a:p>
            <a:r>
              <a:rPr lang="zh-TW" altLang="en-US" dirty="0" smtClean="0"/>
              <a:t>重點在於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語意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9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像拍賣網站 商品資訊  價格  運費  地區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82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number of items matching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 query Q can often be huge, and merely returning the top-n</a:t>
            </a:r>
          </a:p>
          <a:p>
            <a:r>
              <a:rPr lang="en-US" altLang="zh-TW" dirty="0" smtClean="0"/>
              <a:t>matching items may not help the user find the items they are most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interested in.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41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</a:t>
            </a:r>
            <a:r>
              <a:rPr lang="en-US" altLang="zh-TW" dirty="0" smtClean="0"/>
              <a:t>query</a:t>
            </a:r>
            <a:r>
              <a:rPr lang="zh-TW" altLang="en-US" dirty="0" smtClean="0"/>
              <a:t>以外的</a:t>
            </a:r>
            <a:r>
              <a:rPr lang="en-US" altLang="zh-TW" dirty="0" smtClean="0"/>
              <a:t>keywords</a:t>
            </a:r>
            <a:r>
              <a:rPr lang="zh-TW" altLang="en-US" dirty="0" smtClean="0"/>
              <a:t>還能夠提供哪些資訊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lattice structure</a:t>
            </a:r>
            <a:r>
              <a:rPr lang="zh-TW" altLang="en-US" dirty="0" smtClean="0"/>
              <a:t>呈現出所有可能組合的</a:t>
            </a:r>
            <a:r>
              <a:rPr lang="en-US" altLang="zh-TW" dirty="0" smtClean="0"/>
              <a:t>keywords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6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Round-robin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25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Though algorithms described in Section 3 can correctly find expansions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which have the k highest utility, there are two kinds of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issues with these algorithms.</a:t>
            </a:r>
          </a:p>
          <a:p>
            <a:endParaRPr lang="en-US" altLang="zh-TW" dirty="0" smtClean="0"/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the basic algorithm will favor small expansions (i.e., fewer keywords) as these expansions have more matching items than larger expansions.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in the returned top-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expansions, it may happen that two expansions have the subset-of relationship, which is not ideal.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6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clear that the TopExp- Lazy algorithms (weighted and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unweighted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always outperform the TopExp-Naive algorithm.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PekExp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based algorithms is an exception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these observations. With proper configuration it could give good performance, but generally the performance varies depending on the value selected for the parameter 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60C68-E4EA-4309-A525-ACC7B1553A2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7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FD1CE0-9907-4191-AF83-B3C816E2783F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5950-81FF-4FB9-96DD-983216029B22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FF44D-BF84-4CE4-96CD-CE52D99469B1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E9D389-3863-4465-A14A-4A21032AB048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2D617D-DB5A-414B-81F4-79EECE207E77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93A6-2DAF-4E24-A431-C0E022AA0114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7D3BA-C287-4DA4-855A-C958EF1D195C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4CD478-EA09-4FBB-9357-F2190C1049C4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1CDB-6B74-46C9-95EC-F645C6A975DF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799B9C-621D-4B4C-BAE3-29ECE65022D1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85BF7E-17FC-4C07-A4AC-06B3B63B3C8D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660619-A0F0-4560-970B-9E126F87C575}" type="datetime1">
              <a:rPr lang="zh-TW" altLang="en-US" smtClean="0"/>
              <a:t>2012/5/21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CE0067-D80F-4166-913A-EE3F56B623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7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12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9.pn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72200" cy="1894362"/>
          </a:xfrm>
        </p:spPr>
        <p:txBody>
          <a:bodyPr>
            <a:noAutofit/>
          </a:bodyPr>
          <a:lstStyle/>
          <a:p>
            <a:r>
              <a:rPr lang="en-US" altLang="zh-TW" sz="4000" dirty="0" smtClean="0"/>
              <a:t>Adding Structure to Top-K: Form Items to Expansions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Date : 2012.5.21</a:t>
            </a:r>
          </a:p>
          <a:p>
            <a:r>
              <a:rPr lang="en-US" altLang="zh-TW" dirty="0"/>
              <a:t>Source : </a:t>
            </a:r>
            <a:r>
              <a:rPr lang="en-US" altLang="zh-TW" dirty="0" smtClean="0"/>
              <a:t>CIKM’ </a:t>
            </a:r>
            <a:r>
              <a:rPr lang="en-US" altLang="zh-TW" dirty="0"/>
              <a:t>11</a:t>
            </a:r>
          </a:p>
          <a:p>
            <a:r>
              <a:rPr lang="en-US" altLang="zh-TW" dirty="0" smtClean="0"/>
              <a:t>Speaker : I-</a:t>
            </a:r>
            <a:r>
              <a:rPr lang="en-US" altLang="zh-TW" dirty="0" err="1" smtClean="0"/>
              <a:t>Chih</a:t>
            </a:r>
            <a:r>
              <a:rPr lang="en-US" altLang="zh-TW" dirty="0" smtClean="0"/>
              <a:t> Chiu</a:t>
            </a:r>
          </a:p>
          <a:p>
            <a:r>
              <a:rPr lang="en-US" altLang="zh-TW" dirty="0" smtClean="0"/>
              <a:t>Advisor </a:t>
            </a:r>
            <a:r>
              <a:rPr lang="en-US" altLang="zh-TW" dirty="0"/>
              <a:t>: Dr. </a:t>
            </a:r>
            <a:r>
              <a:rPr lang="en-US" altLang="zh-TW" dirty="0" err="1" smtClean="0"/>
              <a:t>Jia</a:t>
            </a:r>
            <a:r>
              <a:rPr lang="en-US" altLang="zh-TW" dirty="0" smtClean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Problem </a:t>
            </a:r>
            <a:r>
              <a:rPr lang="en-US" altLang="zh-TW" dirty="0" smtClean="0"/>
              <a:t>Definition</a:t>
            </a:r>
          </a:p>
          <a:p>
            <a:r>
              <a:rPr lang="en-US" altLang="zh-TW" dirty="0"/>
              <a:t>Basic Algorithm</a:t>
            </a:r>
          </a:p>
          <a:p>
            <a:r>
              <a:rPr lang="en-US" altLang="zh-TW" dirty="0"/>
              <a:t>Semantic Optimization</a:t>
            </a:r>
          </a:p>
          <a:p>
            <a:r>
              <a:rPr lang="en-US" altLang="zh-TW" dirty="0"/>
              <a:t>Experiments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6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Naïve Algorithm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TopExp-Naïve</a:t>
            </a:r>
            <a:r>
              <a:rPr lang="zh-TW" altLang="en-US" dirty="0" smtClean="0"/>
              <a:t> </a:t>
            </a:r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725564" cy="39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17905403"/>
                  </p:ext>
                </p:extLst>
              </p:nvPr>
            </p:nvGraphicFramePr>
            <p:xfrm>
              <a:off x="450257" y="2029387"/>
              <a:ext cx="3538736" cy="48016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8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17905403"/>
                  </p:ext>
                </p:extLst>
              </p:nvPr>
            </p:nvGraphicFramePr>
            <p:xfrm>
              <a:off x="450257" y="2029387"/>
              <a:ext cx="3538736" cy="48016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7" name="矩形 6"/>
          <p:cNvSpPr/>
          <p:nvPr/>
        </p:nvSpPr>
        <p:spPr>
          <a:xfrm>
            <a:off x="4067944" y="450912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602634" y="4520983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60179" y="1434108"/>
            <a:ext cx="1106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Round-robin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Improved Algorithm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內容版面配置區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571184" cy="4873752"/>
              </a:xfrm>
            </p:spPr>
            <p:txBody>
              <a:bodyPr/>
              <a:lstStyle/>
              <a:p>
                <a:r>
                  <a:rPr lang="en-US" altLang="zh-TW" dirty="0" smtClean="0"/>
                  <a:t>Drawback </a:t>
                </a:r>
                <a:r>
                  <a:rPr lang="en-US" altLang="zh-TW" dirty="0"/>
                  <a:t>of the naïve </a:t>
                </a:r>
                <a:r>
                  <a:rPr lang="en-US" altLang="zh-TW" dirty="0" smtClean="0"/>
                  <a:t>algorithm</a:t>
                </a:r>
              </a:p>
              <a:p>
                <a:pPr lvl="1"/>
                <a:r>
                  <a:rPr lang="en-US" altLang="zh-TW" dirty="0" smtClean="0"/>
                  <a:t>2</a:t>
                </a:r>
                <a:r>
                  <a:rPr lang="en-US" altLang="zh-TW" baseline="30000" dirty="0" smtClean="0"/>
                  <a:t>|Kw(</a:t>
                </a:r>
                <a:r>
                  <a:rPr lang="en-US" altLang="zh-TW" i="1" baseline="30000" dirty="0" smtClean="0"/>
                  <a:t>t</a:t>
                </a:r>
                <a:r>
                  <a:rPr lang="en-US" altLang="zh-TW" baseline="30000" dirty="0"/>
                  <a:t>)−</a:t>
                </a:r>
                <a:r>
                  <a:rPr lang="en-US" altLang="zh-TW" i="1" baseline="30000" dirty="0"/>
                  <a:t>Q</a:t>
                </a:r>
                <a:r>
                  <a:rPr lang="en-US" altLang="zh-TW" baseline="30000" dirty="0"/>
                  <a:t>| </a:t>
                </a:r>
                <a:r>
                  <a:rPr lang="en-US" altLang="zh-TW" dirty="0" smtClean="0"/>
                  <a:t>possible expansions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 smtClean="0"/>
                  <a:t>Leverage </a:t>
                </a:r>
                <a:r>
                  <a:rPr lang="en-US" altLang="zh-TW" dirty="0"/>
                  <a:t>the lattice structure of expansions </a:t>
                </a:r>
                <a:r>
                  <a:rPr lang="en-US" altLang="zh-TW" dirty="0" smtClean="0"/>
                  <a:t>to avoid enumerating </a:t>
                </a:r>
                <a:r>
                  <a:rPr lang="en-US" altLang="zh-TW" dirty="0"/>
                  <a:t>and maintaining </a:t>
                </a:r>
                <a:r>
                  <a:rPr lang="en-US" altLang="zh-TW" dirty="0" smtClean="0"/>
                  <a:t>unnecessary expansions.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∀k ∈ K</a:t>
                </a:r>
                <a:r>
                  <a:rPr lang="en-US" altLang="zh-TW" baseline="-25000" dirty="0"/>
                  <a:t>&lt;t</a:t>
                </a:r>
                <a:r>
                  <a:rPr lang="en-US" altLang="zh-TW" dirty="0"/>
                  <a:t>, 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∉</m:t>
                    </m:r>
                  </m:oMath>
                </a14:m>
                <a:r>
                  <a:rPr lang="en-US" altLang="zh-TW" dirty="0"/>
                  <a:t> e</a:t>
                </a:r>
                <a:r>
                  <a:rPr lang="en-US" altLang="zh-TW" baseline="-25000" dirty="0"/>
                  <a:t>t</a:t>
                </a:r>
                <a:r>
                  <a:rPr lang="en-US" altLang="zh-TW" dirty="0"/>
                  <a:t> , we just need to maintain one single expansion </a:t>
                </a:r>
                <a:r>
                  <a:rPr lang="en-US" altLang="zh-TW" dirty="0" smtClean="0"/>
                  <a:t>e</a:t>
                </a:r>
                <a:r>
                  <a:rPr lang="en-US" altLang="zh-TW" baseline="-25000" dirty="0" smtClean="0"/>
                  <a:t>t</a:t>
                </a:r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內容版面配置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571184" cy="4873752"/>
              </a:xfrm>
              <a:blipFill rotWithShape="1">
                <a:blip r:embed="rId2"/>
                <a:stretch>
                  <a:fillRect l="-322" t="-876" r="-10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10777"/>
            <a:ext cx="1629859" cy="12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23" y="5140540"/>
            <a:ext cx="2088232" cy="124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92" y="5085185"/>
            <a:ext cx="4324350" cy="135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手繪多邊形 7"/>
          <p:cNvSpPr/>
          <p:nvPr/>
        </p:nvSpPr>
        <p:spPr>
          <a:xfrm>
            <a:off x="2192482" y="5161774"/>
            <a:ext cx="1153765" cy="864953"/>
          </a:xfrm>
          <a:custGeom>
            <a:avLst/>
            <a:gdLst>
              <a:gd name="connsiteX0" fmla="*/ 155863 w 1153765"/>
              <a:gd name="connsiteY0" fmla="*/ 854562 h 864953"/>
              <a:gd name="connsiteX1" fmla="*/ 51954 w 1153765"/>
              <a:gd name="connsiteY1" fmla="*/ 833781 h 864953"/>
              <a:gd name="connsiteX2" fmla="*/ 31173 w 1153765"/>
              <a:gd name="connsiteY2" fmla="*/ 802608 h 864953"/>
              <a:gd name="connsiteX3" fmla="*/ 0 w 1153765"/>
              <a:gd name="connsiteY3" fmla="*/ 729871 h 864953"/>
              <a:gd name="connsiteX4" fmla="*/ 10391 w 1153765"/>
              <a:gd name="connsiteY4" fmla="*/ 677917 h 864953"/>
              <a:gd name="connsiteX5" fmla="*/ 51954 w 1153765"/>
              <a:gd name="connsiteY5" fmla="*/ 605181 h 864953"/>
              <a:gd name="connsiteX6" fmla="*/ 62345 w 1153765"/>
              <a:gd name="connsiteY6" fmla="*/ 563617 h 864953"/>
              <a:gd name="connsiteX7" fmla="*/ 72736 w 1153765"/>
              <a:gd name="connsiteY7" fmla="*/ 501271 h 864953"/>
              <a:gd name="connsiteX8" fmla="*/ 114300 w 1153765"/>
              <a:gd name="connsiteY8" fmla="*/ 438926 h 864953"/>
              <a:gd name="connsiteX9" fmla="*/ 155863 w 1153765"/>
              <a:gd name="connsiteY9" fmla="*/ 366190 h 864953"/>
              <a:gd name="connsiteX10" fmla="*/ 197427 w 1153765"/>
              <a:gd name="connsiteY10" fmla="*/ 303844 h 864953"/>
              <a:gd name="connsiteX11" fmla="*/ 207818 w 1153765"/>
              <a:gd name="connsiteY11" fmla="*/ 272671 h 864953"/>
              <a:gd name="connsiteX12" fmla="*/ 270163 w 1153765"/>
              <a:gd name="connsiteY12" fmla="*/ 241499 h 864953"/>
              <a:gd name="connsiteX13" fmla="*/ 488373 w 1153765"/>
              <a:gd name="connsiteY13" fmla="*/ 210326 h 864953"/>
              <a:gd name="connsiteX14" fmla="*/ 592282 w 1153765"/>
              <a:gd name="connsiteY14" fmla="*/ 189544 h 864953"/>
              <a:gd name="connsiteX15" fmla="*/ 665018 w 1153765"/>
              <a:gd name="connsiteY15" fmla="*/ 137590 h 864953"/>
              <a:gd name="connsiteX16" fmla="*/ 696191 w 1153765"/>
              <a:gd name="connsiteY16" fmla="*/ 116808 h 864953"/>
              <a:gd name="connsiteX17" fmla="*/ 820882 w 1153765"/>
              <a:gd name="connsiteY17" fmla="*/ 75244 h 864953"/>
              <a:gd name="connsiteX18" fmla="*/ 852054 w 1153765"/>
              <a:gd name="connsiteY18" fmla="*/ 54462 h 864953"/>
              <a:gd name="connsiteX19" fmla="*/ 914400 w 1153765"/>
              <a:gd name="connsiteY19" fmla="*/ 33681 h 864953"/>
              <a:gd name="connsiteX20" fmla="*/ 1101436 w 1153765"/>
              <a:gd name="connsiteY20" fmla="*/ 23290 h 864953"/>
              <a:gd name="connsiteX21" fmla="*/ 1132609 w 1153765"/>
              <a:gd name="connsiteY21" fmla="*/ 54462 h 864953"/>
              <a:gd name="connsiteX22" fmla="*/ 1153391 w 1153765"/>
              <a:gd name="connsiteY22" fmla="*/ 116808 h 864953"/>
              <a:gd name="connsiteX23" fmla="*/ 1122218 w 1153765"/>
              <a:gd name="connsiteY23" fmla="*/ 231108 h 864953"/>
              <a:gd name="connsiteX24" fmla="*/ 1101436 w 1153765"/>
              <a:gd name="connsiteY24" fmla="*/ 262281 h 864953"/>
              <a:gd name="connsiteX25" fmla="*/ 1039091 w 1153765"/>
              <a:gd name="connsiteY25" fmla="*/ 303844 h 864953"/>
              <a:gd name="connsiteX26" fmla="*/ 1007918 w 1153765"/>
              <a:gd name="connsiteY26" fmla="*/ 335017 h 864953"/>
              <a:gd name="connsiteX27" fmla="*/ 997527 w 1153765"/>
              <a:gd name="connsiteY27" fmla="*/ 366190 h 864953"/>
              <a:gd name="connsiteX28" fmla="*/ 976745 w 1153765"/>
              <a:gd name="connsiteY28" fmla="*/ 397362 h 864953"/>
              <a:gd name="connsiteX29" fmla="*/ 955963 w 1153765"/>
              <a:gd name="connsiteY29" fmla="*/ 438926 h 864953"/>
              <a:gd name="connsiteX30" fmla="*/ 945573 w 1153765"/>
              <a:gd name="connsiteY30" fmla="*/ 480490 h 864953"/>
              <a:gd name="connsiteX31" fmla="*/ 914400 w 1153765"/>
              <a:gd name="connsiteY31" fmla="*/ 490881 h 864953"/>
              <a:gd name="connsiteX32" fmla="*/ 862445 w 1153765"/>
              <a:gd name="connsiteY32" fmla="*/ 501271 h 864953"/>
              <a:gd name="connsiteX33" fmla="*/ 820882 w 1153765"/>
              <a:gd name="connsiteY33" fmla="*/ 511662 h 864953"/>
              <a:gd name="connsiteX34" fmla="*/ 789709 w 1153765"/>
              <a:gd name="connsiteY34" fmla="*/ 522053 h 864953"/>
              <a:gd name="connsiteX35" fmla="*/ 737754 w 1153765"/>
              <a:gd name="connsiteY35" fmla="*/ 532444 h 864953"/>
              <a:gd name="connsiteX36" fmla="*/ 706582 w 1153765"/>
              <a:gd name="connsiteY36" fmla="*/ 553226 h 864953"/>
              <a:gd name="connsiteX37" fmla="*/ 623454 w 1153765"/>
              <a:gd name="connsiteY37" fmla="*/ 574008 h 864953"/>
              <a:gd name="connsiteX38" fmla="*/ 561109 w 1153765"/>
              <a:gd name="connsiteY38" fmla="*/ 594790 h 864953"/>
              <a:gd name="connsiteX39" fmla="*/ 529936 w 1153765"/>
              <a:gd name="connsiteY39" fmla="*/ 657135 h 864953"/>
              <a:gd name="connsiteX40" fmla="*/ 550718 w 1153765"/>
              <a:gd name="connsiteY40" fmla="*/ 761044 h 864953"/>
              <a:gd name="connsiteX41" fmla="*/ 529936 w 1153765"/>
              <a:gd name="connsiteY41" fmla="*/ 833781 h 864953"/>
              <a:gd name="connsiteX42" fmla="*/ 467591 w 1153765"/>
              <a:gd name="connsiteY42" fmla="*/ 854562 h 864953"/>
              <a:gd name="connsiteX43" fmla="*/ 436418 w 1153765"/>
              <a:gd name="connsiteY43" fmla="*/ 864953 h 864953"/>
              <a:gd name="connsiteX44" fmla="*/ 155863 w 1153765"/>
              <a:gd name="connsiteY44" fmla="*/ 854562 h 86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53765" h="864953">
                <a:moveTo>
                  <a:pt x="155863" y="854562"/>
                </a:moveTo>
                <a:cubicBezTo>
                  <a:pt x="155663" y="854529"/>
                  <a:pt x="62285" y="840668"/>
                  <a:pt x="51954" y="833781"/>
                </a:cubicBezTo>
                <a:cubicBezTo>
                  <a:pt x="41563" y="826854"/>
                  <a:pt x="37369" y="813451"/>
                  <a:pt x="31173" y="802608"/>
                </a:cubicBezTo>
                <a:cubicBezTo>
                  <a:pt x="10628" y="766653"/>
                  <a:pt x="11658" y="764845"/>
                  <a:pt x="0" y="729871"/>
                </a:cubicBezTo>
                <a:cubicBezTo>
                  <a:pt x="3464" y="712553"/>
                  <a:pt x="4806" y="694672"/>
                  <a:pt x="10391" y="677917"/>
                </a:cubicBezTo>
                <a:cubicBezTo>
                  <a:pt x="19180" y="651551"/>
                  <a:pt x="36752" y="627984"/>
                  <a:pt x="51954" y="605181"/>
                </a:cubicBezTo>
                <a:cubicBezTo>
                  <a:pt x="55418" y="591326"/>
                  <a:pt x="59544" y="577621"/>
                  <a:pt x="62345" y="563617"/>
                </a:cubicBezTo>
                <a:cubicBezTo>
                  <a:pt x="66477" y="542957"/>
                  <a:pt x="64633" y="520719"/>
                  <a:pt x="72736" y="501271"/>
                </a:cubicBezTo>
                <a:cubicBezTo>
                  <a:pt x="82342" y="478216"/>
                  <a:pt x="114300" y="438926"/>
                  <a:pt x="114300" y="438926"/>
                </a:cubicBezTo>
                <a:cubicBezTo>
                  <a:pt x="136277" y="351018"/>
                  <a:pt x="106338" y="440477"/>
                  <a:pt x="155863" y="366190"/>
                </a:cubicBezTo>
                <a:cubicBezTo>
                  <a:pt x="216014" y="275963"/>
                  <a:pt x="97984" y="403287"/>
                  <a:pt x="197427" y="303844"/>
                </a:cubicBezTo>
                <a:cubicBezTo>
                  <a:pt x="200891" y="293453"/>
                  <a:pt x="200976" y="281224"/>
                  <a:pt x="207818" y="272671"/>
                </a:cubicBezTo>
                <a:cubicBezTo>
                  <a:pt x="225181" y="250968"/>
                  <a:pt x="247249" y="251320"/>
                  <a:pt x="270163" y="241499"/>
                </a:cubicBezTo>
                <a:cubicBezTo>
                  <a:pt x="382703" y="193267"/>
                  <a:pt x="226887" y="225708"/>
                  <a:pt x="488373" y="210326"/>
                </a:cubicBezTo>
                <a:cubicBezTo>
                  <a:pt x="515177" y="206497"/>
                  <a:pt x="563265" y="204053"/>
                  <a:pt x="592282" y="189544"/>
                </a:cubicBezTo>
                <a:cubicBezTo>
                  <a:pt x="608600" y="181385"/>
                  <a:pt x="654045" y="145427"/>
                  <a:pt x="665018" y="137590"/>
                </a:cubicBezTo>
                <a:cubicBezTo>
                  <a:pt x="675180" y="130331"/>
                  <a:pt x="684822" y="121976"/>
                  <a:pt x="696191" y="116808"/>
                </a:cubicBezTo>
                <a:cubicBezTo>
                  <a:pt x="755163" y="90002"/>
                  <a:pt x="768718" y="88285"/>
                  <a:pt x="820882" y="75244"/>
                </a:cubicBezTo>
                <a:cubicBezTo>
                  <a:pt x="831273" y="68317"/>
                  <a:pt x="840642" y="59534"/>
                  <a:pt x="852054" y="54462"/>
                </a:cubicBezTo>
                <a:cubicBezTo>
                  <a:pt x="872072" y="45565"/>
                  <a:pt x="914400" y="33681"/>
                  <a:pt x="914400" y="33681"/>
                </a:cubicBezTo>
                <a:cubicBezTo>
                  <a:pt x="981833" y="-11274"/>
                  <a:pt x="962568" y="-7569"/>
                  <a:pt x="1101436" y="23290"/>
                </a:cubicBezTo>
                <a:cubicBezTo>
                  <a:pt x="1115781" y="26478"/>
                  <a:pt x="1122218" y="44071"/>
                  <a:pt x="1132609" y="54462"/>
                </a:cubicBezTo>
                <a:cubicBezTo>
                  <a:pt x="1139536" y="75244"/>
                  <a:pt x="1156489" y="95122"/>
                  <a:pt x="1153391" y="116808"/>
                </a:cubicBezTo>
                <a:cubicBezTo>
                  <a:pt x="1143199" y="188153"/>
                  <a:pt x="1152442" y="178217"/>
                  <a:pt x="1122218" y="231108"/>
                </a:cubicBezTo>
                <a:cubicBezTo>
                  <a:pt x="1116022" y="241951"/>
                  <a:pt x="1110835" y="254057"/>
                  <a:pt x="1101436" y="262281"/>
                </a:cubicBezTo>
                <a:cubicBezTo>
                  <a:pt x="1082639" y="278728"/>
                  <a:pt x="1056752" y="286183"/>
                  <a:pt x="1039091" y="303844"/>
                </a:cubicBezTo>
                <a:lnTo>
                  <a:pt x="1007918" y="335017"/>
                </a:lnTo>
                <a:cubicBezTo>
                  <a:pt x="1004454" y="345408"/>
                  <a:pt x="1002425" y="356393"/>
                  <a:pt x="997527" y="366190"/>
                </a:cubicBezTo>
                <a:cubicBezTo>
                  <a:pt x="991942" y="377360"/>
                  <a:pt x="982941" y="386519"/>
                  <a:pt x="976745" y="397362"/>
                </a:cubicBezTo>
                <a:cubicBezTo>
                  <a:pt x="969060" y="410811"/>
                  <a:pt x="962890" y="425071"/>
                  <a:pt x="955963" y="438926"/>
                </a:cubicBezTo>
                <a:cubicBezTo>
                  <a:pt x="952500" y="452781"/>
                  <a:pt x="954494" y="469338"/>
                  <a:pt x="945573" y="480490"/>
                </a:cubicBezTo>
                <a:cubicBezTo>
                  <a:pt x="938731" y="489043"/>
                  <a:pt x="925026" y="488225"/>
                  <a:pt x="914400" y="490881"/>
                </a:cubicBezTo>
                <a:cubicBezTo>
                  <a:pt x="897266" y="495164"/>
                  <a:pt x="879686" y="497440"/>
                  <a:pt x="862445" y="501271"/>
                </a:cubicBezTo>
                <a:cubicBezTo>
                  <a:pt x="848504" y="504369"/>
                  <a:pt x="834613" y="507739"/>
                  <a:pt x="820882" y="511662"/>
                </a:cubicBezTo>
                <a:cubicBezTo>
                  <a:pt x="810350" y="514671"/>
                  <a:pt x="800335" y="519396"/>
                  <a:pt x="789709" y="522053"/>
                </a:cubicBezTo>
                <a:cubicBezTo>
                  <a:pt x="772575" y="526336"/>
                  <a:pt x="755072" y="528980"/>
                  <a:pt x="737754" y="532444"/>
                </a:cubicBezTo>
                <a:cubicBezTo>
                  <a:pt x="727363" y="539371"/>
                  <a:pt x="717752" y="547641"/>
                  <a:pt x="706582" y="553226"/>
                </a:cubicBezTo>
                <a:cubicBezTo>
                  <a:pt x="681360" y="565837"/>
                  <a:pt x="649538" y="566894"/>
                  <a:pt x="623454" y="574008"/>
                </a:cubicBezTo>
                <a:cubicBezTo>
                  <a:pt x="602320" y="579772"/>
                  <a:pt x="561109" y="594790"/>
                  <a:pt x="561109" y="594790"/>
                </a:cubicBezTo>
                <a:cubicBezTo>
                  <a:pt x="550601" y="610551"/>
                  <a:pt x="529936" y="635624"/>
                  <a:pt x="529936" y="657135"/>
                </a:cubicBezTo>
                <a:cubicBezTo>
                  <a:pt x="529936" y="682614"/>
                  <a:pt x="543852" y="733579"/>
                  <a:pt x="550718" y="761044"/>
                </a:cubicBezTo>
                <a:cubicBezTo>
                  <a:pt x="543791" y="785290"/>
                  <a:pt x="546689" y="814934"/>
                  <a:pt x="529936" y="833781"/>
                </a:cubicBezTo>
                <a:cubicBezTo>
                  <a:pt x="515383" y="850154"/>
                  <a:pt x="488373" y="847635"/>
                  <a:pt x="467591" y="854562"/>
                </a:cubicBezTo>
                <a:cubicBezTo>
                  <a:pt x="457200" y="858026"/>
                  <a:pt x="447371" y="864953"/>
                  <a:pt x="436418" y="864953"/>
                </a:cubicBezTo>
                <a:lnTo>
                  <a:pt x="155863" y="85456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27784" y="6093296"/>
            <a:ext cx="718463" cy="2881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449656" y="638142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Script MT Bold" pitchFamily="66" charset="0"/>
              </a:rPr>
              <a:t>L</a:t>
            </a:r>
            <a:r>
              <a:rPr lang="en-US" altLang="zh-TW" baseline="-25000" dirty="0" smtClean="0"/>
              <a:t>K</a:t>
            </a:r>
            <a:endParaRPr lang="zh-TW" altLang="en-US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287194" y="502611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Script MT Bold" pitchFamily="66" charset="0"/>
              </a:rPr>
              <a:t>L</a:t>
            </a:r>
            <a:endParaRPr lang="zh-TW" altLang="en-US" baseline="-25000" dirty="0"/>
          </a:p>
        </p:txBody>
      </p:sp>
      <p:sp>
        <p:nvSpPr>
          <p:cNvPr id="15" name="矩形 14"/>
          <p:cNvSpPr/>
          <p:nvPr/>
        </p:nvSpPr>
        <p:spPr>
          <a:xfrm>
            <a:off x="5868144" y="5486238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868144" y="5796733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236296" y="5194390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6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Improved Algorithm</a:t>
            </a:r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Avoiding Unnecessary </a:t>
                </a:r>
                <a:r>
                  <a:rPr lang="en-US" altLang="zh-TW" dirty="0" smtClean="0"/>
                  <a:t>Expansions</a:t>
                </a:r>
              </a:p>
              <a:p>
                <a:pPr lvl="1"/>
                <a:r>
                  <a:rPr lang="en-US" altLang="zh-TW" dirty="0" smtClean="0"/>
                  <a:t>If </a:t>
                </a:r>
                <a:r>
                  <a:rPr lang="en-US" altLang="zh-TW" dirty="0"/>
                  <a:t>∀e ∈ </a:t>
                </a:r>
                <a:r>
                  <a:rPr lang="en-US" altLang="zh-TW" dirty="0" smtClean="0">
                    <a:latin typeface="Script MT Bold" pitchFamily="66" charset="0"/>
                  </a:rPr>
                  <a:t>L </a:t>
                </a:r>
                <a:r>
                  <a:rPr lang="en-US" altLang="zh-TW" dirty="0" smtClean="0"/>
                  <a:t>, </a:t>
                </a:r>
                <a:r>
                  <a:rPr lang="en-US" altLang="zh-TW" dirty="0"/>
                  <a:t>e ∩ e</a:t>
                </a:r>
                <a:r>
                  <a:rPr lang="en-US" altLang="zh-TW" baseline="-25000" dirty="0"/>
                  <a:t>t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TW" dirty="0" smtClean="0"/>
                  <a:t> ∅ </a:t>
                </a:r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If </a:t>
                </a:r>
                <a:r>
                  <a:rPr lang="zh-TW" altLang="en-US" dirty="0"/>
                  <a:t>∃</a:t>
                </a:r>
                <a:r>
                  <a:rPr lang="en-US" altLang="zh-TW" dirty="0" smtClean="0"/>
                  <a:t>e </a:t>
                </a:r>
                <a:r>
                  <a:rPr lang="en-US" altLang="zh-TW" dirty="0"/>
                  <a:t>∈ </a:t>
                </a:r>
                <a:r>
                  <a:rPr lang="en-US" altLang="zh-TW" dirty="0">
                    <a:latin typeface="Script MT Bold" pitchFamily="66" charset="0"/>
                  </a:rPr>
                  <a:t>L</a:t>
                </a:r>
                <a:r>
                  <a:rPr lang="en-US" altLang="zh-TW" dirty="0"/>
                  <a:t> ,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e ∩ e</a:t>
                </a:r>
                <a:r>
                  <a:rPr lang="en-US" altLang="zh-TW" baseline="-25000" dirty="0"/>
                  <a:t>t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zh-TW" dirty="0" smtClean="0"/>
                  <a:t> ∅</a:t>
                </a:r>
                <a:r>
                  <a:rPr lang="zh-TW" altLang="en-US" dirty="0" smtClean="0"/>
                  <a:t>  </a:t>
                </a:r>
                <a:endParaRPr lang="en-US" altLang="zh-TW" dirty="0" smtClean="0"/>
              </a:p>
              <a:p>
                <a:pPr lvl="2"/>
                <a:r>
                  <a:rPr lang="en-US" altLang="zh-TW" i="1" dirty="0"/>
                  <a:t>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 smtClean="0"/>
                  <a:t>e</a:t>
                </a:r>
                <a:r>
                  <a:rPr lang="en-US" altLang="zh-TW" i="1" baseline="-25000" dirty="0" smtClean="0"/>
                  <a:t>t</a:t>
                </a:r>
                <a:r>
                  <a:rPr lang="zh-TW" altLang="en-US" i="1" baseline="-25000" dirty="0"/>
                  <a:t> </a:t>
                </a:r>
                <a:r>
                  <a:rPr lang="zh-TW" altLang="en-US" i="1" dirty="0" smtClean="0"/>
                  <a:t> </a:t>
                </a:r>
                <a:endParaRPr lang="en-US" altLang="zh-TW" i="1" baseline="-25000" dirty="0" smtClean="0"/>
              </a:p>
              <a:p>
                <a:pPr lvl="2"/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t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 smtClean="0"/>
                  <a:t>e</a:t>
                </a:r>
                <a:r>
                  <a:rPr lang="zh-TW" altLang="en-US" i="1" dirty="0" smtClean="0"/>
                  <a:t>  </a:t>
                </a:r>
                <a:endParaRPr lang="en-US" altLang="zh-TW" i="1" dirty="0" smtClean="0"/>
              </a:p>
              <a:p>
                <a:pPr lvl="2"/>
                <a:r>
                  <a:rPr lang="en-US" altLang="zh-TW" i="1" dirty="0"/>
                  <a:t>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⊈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t</a:t>
                </a:r>
                <a:r>
                  <a:rPr lang="en-US" altLang="zh-TW" i="1" dirty="0"/>
                  <a:t> </a:t>
                </a:r>
                <a:r>
                  <a:rPr lang="en-US" altLang="zh-TW" dirty="0"/>
                  <a:t>or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t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⊈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 smtClean="0"/>
                  <a:t>e</a:t>
                </a:r>
                <a:r>
                  <a:rPr lang="zh-TW" altLang="en-US" i="1" dirty="0" smtClean="0"/>
                  <a:t>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29288"/>
            <a:ext cx="33930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20553"/>
            <a:ext cx="2160240" cy="162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0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Improved Algorithm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TopExp-Lazy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9973193"/>
                  </p:ext>
                </p:extLst>
              </p:nvPr>
            </p:nvGraphicFramePr>
            <p:xfrm>
              <a:off x="450257" y="2029387"/>
              <a:ext cx="3473671" cy="48286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19973193"/>
                  </p:ext>
                </p:extLst>
              </p:nvPr>
            </p:nvGraphicFramePr>
            <p:xfrm>
              <a:off x="450257" y="2029387"/>
              <a:ext cx="3473671" cy="48286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47551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Improved Algorithm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</a:t>
            </a:r>
            <a:r>
              <a:rPr lang="en-US" altLang="zh-TW" dirty="0"/>
              <a:t>count how many expansions correspond to the same </a:t>
            </a:r>
            <a:r>
              <a:rPr lang="en-US" altLang="zh-TW" dirty="0" smtClean="0"/>
              <a:t>set of </a:t>
            </a:r>
            <a:r>
              <a:rPr lang="en-US" altLang="zh-TW" dirty="0"/>
              <a:t>items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Use the </a:t>
            </a:r>
            <a:r>
              <a:rPr lang="en-US" altLang="zh-TW" dirty="0"/>
              <a:t>classical inclusion-exclusion </a:t>
            </a:r>
            <a:r>
              <a:rPr lang="en-US" altLang="zh-TW" dirty="0" smtClean="0"/>
              <a:t>principle.</a:t>
            </a:r>
          </a:p>
          <a:p>
            <a:pPr lvl="2"/>
            <a:r>
              <a:rPr lang="en-US" altLang="zh-TW" dirty="0"/>
              <a:t>2</a:t>
            </a:r>
            <a:r>
              <a:rPr lang="en-US" altLang="zh-TW" baseline="30000" dirty="0"/>
              <a:t>|e|</a:t>
            </a:r>
            <a:r>
              <a:rPr lang="en-US" altLang="zh-TW" dirty="0"/>
              <a:t> − count − </a:t>
            </a:r>
            <a:r>
              <a:rPr lang="en-US" altLang="zh-TW" dirty="0" smtClean="0"/>
              <a:t>1</a:t>
            </a:r>
          </a:p>
          <a:p>
            <a:pPr lvl="2"/>
            <a:r>
              <a:rPr lang="en-US" altLang="zh-TW" dirty="0"/>
              <a:t>c</a:t>
            </a:r>
            <a:r>
              <a:rPr lang="en-US" altLang="zh-TW" dirty="0" smtClean="0"/>
              <a:t>ount += 2</a:t>
            </a:r>
            <a:r>
              <a:rPr lang="en-US" altLang="zh-TW" baseline="30000" dirty="0" smtClean="0"/>
              <a:t>|e’|</a:t>
            </a:r>
            <a:r>
              <a:rPr lang="en-US" altLang="zh-TW" dirty="0" smtClean="0"/>
              <a:t>-1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E.g. e = {k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,k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,k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}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8  (2</a:t>
            </a:r>
            <a:r>
              <a:rPr lang="en-US" altLang="zh-TW" baseline="30000" dirty="0" smtClean="0"/>
              <a:t>|e|</a:t>
            </a:r>
            <a:r>
              <a:rPr lang="en-US" altLang="zh-TW" dirty="0" smtClean="0"/>
              <a:t>)</a:t>
            </a:r>
          </a:p>
          <a:p>
            <a:pPr marL="731520" lvl="2" indent="0">
              <a:buNone/>
            </a:pPr>
            <a:r>
              <a:rPr lang="en-US" altLang="zh-TW" sz="2400" dirty="0" smtClean="0"/>
              <a:t> e’ = {k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,k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/>
              <a:t>},{k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} </a:t>
            </a:r>
            <a:r>
              <a:rPr lang="zh-TW" altLang="en-US" sz="2400" dirty="0"/>
              <a:t>→ </a:t>
            </a:r>
            <a:r>
              <a:rPr lang="en-US" altLang="zh-TW" sz="2400" dirty="0" smtClean="0"/>
              <a:t>4  (count)</a:t>
            </a:r>
            <a:endParaRPr lang="en-US" altLang="zh-TW" sz="2400" dirty="0"/>
          </a:p>
          <a:p>
            <a:pPr marL="731520" lvl="2" indent="0">
              <a:buNone/>
            </a:pPr>
            <a:r>
              <a:rPr lang="zh-TW" altLang="en-US" sz="2400" dirty="0"/>
              <a:t> </a:t>
            </a:r>
            <a:r>
              <a:rPr lang="en-US" altLang="zh-TW" sz="2400" dirty="0"/>
              <a:t>8 – 4 – 1 = 3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/>
              <a:t>({</a:t>
            </a:r>
            <a:r>
              <a:rPr lang="en-US" altLang="zh-TW" i="1" dirty="0"/>
              <a:t>k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baseline="-25000" dirty="0"/>
              <a:t>3</a:t>
            </a:r>
            <a:r>
              <a:rPr lang="en-US" altLang="zh-TW" dirty="0"/>
              <a:t>}, {</a:t>
            </a:r>
            <a:r>
              <a:rPr lang="en-US" altLang="zh-TW" i="1" dirty="0"/>
              <a:t>k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baseline="-25000" dirty="0"/>
              <a:t>3</a:t>
            </a:r>
            <a:r>
              <a:rPr lang="en-US" altLang="zh-TW" dirty="0"/>
              <a:t>} and {</a:t>
            </a:r>
            <a:r>
              <a:rPr lang="en-US" altLang="zh-TW" i="1" dirty="0"/>
              <a:t>k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i="1" dirty="0"/>
              <a:t>k</a:t>
            </a:r>
            <a:r>
              <a:rPr lang="en-US" altLang="zh-TW" baseline="-25000" dirty="0"/>
              <a:t>3</a:t>
            </a:r>
            <a:r>
              <a:rPr lang="en-US" altLang="zh-TW" dirty="0"/>
              <a:t>}).</a:t>
            </a:r>
          </a:p>
          <a:p>
            <a:pPr marL="731520" lvl="2" indent="0">
              <a:buNone/>
            </a:pPr>
            <a:r>
              <a:rPr lang="en-US" altLang="zh-TW" sz="2400" dirty="0" smtClean="0"/>
              <a:t>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1968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Problem </a:t>
            </a:r>
            <a:r>
              <a:rPr lang="en-US" altLang="zh-TW" dirty="0" smtClean="0"/>
              <a:t>Definition</a:t>
            </a:r>
          </a:p>
          <a:p>
            <a:r>
              <a:rPr lang="en-US" altLang="zh-TW" dirty="0"/>
              <a:t>Basic Algorithm</a:t>
            </a:r>
          </a:p>
          <a:p>
            <a:r>
              <a:rPr lang="en-US" altLang="zh-TW" dirty="0"/>
              <a:t>Semantic Optimization</a:t>
            </a:r>
          </a:p>
          <a:p>
            <a:r>
              <a:rPr lang="en-US" altLang="zh-TW" dirty="0"/>
              <a:t>Experiments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6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Weighting Expansions</a:t>
            </a:r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Small </a:t>
                </a:r>
                <a:r>
                  <a:rPr lang="en-US" altLang="zh-TW" dirty="0"/>
                  <a:t>size (e.g., “XML</a:t>
                </a:r>
                <a:r>
                  <a:rPr lang="en-US" altLang="zh-TW" dirty="0" smtClean="0"/>
                  <a:t>”) </a:t>
                </a:r>
                <a:r>
                  <a:rPr lang="zh-TW" altLang="en-US" dirty="0" smtClean="0"/>
                  <a:t>→ </a:t>
                </a:r>
                <a:r>
                  <a:rPr lang="en-US" altLang="zh-TW" dirty="0" smtClean="0"/>
                  <a:t>“</a:t>
                </a:r>
                <a:r>
                  <a:rPr lang="en-US" altLang="zh-TW" dirty="0"/>
                  <a:t>general topics</a:t>
                </a:r>
                <a:r>
                  <a:rPr lang="en-US" altLang="zh-TW" dirty="0" smtClean="0"/>
                  <a:t>”</a:t>
                </a:r>
              </a:p>
              <a:p>
                <a:r>
                  <a:rPr lang="en-US" altLang="zh-TW" dirty="0" smtClean="0"/>
                  <a:t>Large </a:t>
                </a:r>
                <a:r>
                  <a:rPr lang="en-US" altLang="zh-TW" dirty="0"/>
                  <a:t>size (e.g., “XML, schema, </a:t>
                </a:r>
                <a:r>
                  <a:rPr lang="en-US" altLang="zh-TW" dirty="0" smtClean="0"/>
                  <a:t>conformance, automata”)</a:t>
                </a:r>
                <a:r>
                  <a:rPr lang="zh-TW" altLang="en-US" dirty="0" smtClean="0"/>
                  <a:t> → </a:t>
                </a:r>
                <a:r>
                  <a:rPr lang="en-US" altLang="zh-TW" dirty="0" smtClean="0"/>
                  <a:t>“</a:t>
                </a:r>
                <a:r>
                  <a:rPr lang="en-US" altLang="zh-TW" dirty="0"/>
                  <a:t>specific topics</a:t>
                </a:r>
                <a:r>
                  <a:rPr lang="en-US" altLang="zh-TW" dirty="0" smtClean="0"/>
                  <a:t>”</a:t>
                </a:r>
              </a:p>
              <a:p>
                <a:pPr lvl="1"/>
                <a:r>
                  <a:rPr lang="en-US" altLang="zh-TW" dirty="0" smtClean="0"/>
                  <a:t>Expansions are </a:t>
                </a:r>
                <a:r>
                  <a:rPr lang="en-US" altLang="zh-TW" dirty="0"/>
                  <a:t>neither too large nor too </a:t>
                </a:r>
                <a:r>
                  <a:rPr lang="en-US" altLang="zh-TW" dirty="0" smtClean="0"/>
                  <a:t>small.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consider the Gaussian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altLang="zh-TW" b="0" i="1" baseline="30000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/>
                              </a:rPr>
                              <m:t>𝜎</m:t>
                            </m:r>
                            <m:r>
                              <a:rPr lang="en-US" altLang="zh-TW" i="1" baseline="30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{K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,k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} </a:t>
                </a:r>
                <a:r>
                  <a:rPr lang="zh-TW" altLang="en-US" dirty="0" smtClean="0"/>
                  <a:t>→ </a:t>
                </a:r>
                <a:r>
                  <a:rPr lang="pl-PL" altLang="zh-TW" u="sng" dirty="0"/>
                  <a:t>u</a:t>
                </a:r>
                <a:r>
                  <a:rPr lang="pl-PL" altLang="zh-TW" dirty="0"/>
                  <a:t>(e)× f</a:t>
                </a:r>
                <a:r>
                  <a:rPr lang="pl-PL" altLang="zh-TW" baseline="-25000" dirty="0"/>
                  <a:t>w</a:t>
                </a:r>
                <a:r>
                  <a:rPr lang="pl-PL" altLang="zh-TW" dirty="0"/>
                  <a:t>(2) and </a:t>
                </a:r>
                <a:r>
                  <a:rPr lang="zh-TW" altLang="en-US" dirty="0" smtClean="0"/>
                  <a:t>  </a:t>
                </a:r>
                <a:r>
                  <a:rPr lang="en-US" altLang="zh-TW" i="1" dirty="0" smtClean="0"/>
                  <a:t> </a:t>
                </a:r>
                <a:r>
                  <a:rPr lang="zh-TW" altLang="en-US" i="1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pl-PL" altLang="zh-TW" dirty="0" smtClean="0"/>
                  <a:t>e</a:t>
                </a:r>
                <a:r>
                  <a:rPr lang="pl-PL" altLang="zh-TW" dirty="0"/>
                  <a:t>)× f</a:t>
                </a:r>
                <a:r>
                  <a:rPr lang="pl-PL" altLang="zh-TW" baseline="-25000" dirty="0"/>
                  <a:t>w</a:t>
                </a:r>
                <a:r>
                  <a:rPr lang="pl-PL" altLang="zh-TW" dirty="0"/>
                  <a:t>(2</a:t>
                </a:r>
                <a:r>
                  <a:rPr lang="pl-PL" altLang="zh-TW" dirty="0" smtClean="0"/>
                  <a:t>)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{k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},{k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>} </a:t>
                </a:r>
                <a:r>
                  <a:rPr lang="zh-TW" altLang="en-US" dirty="0" smtClean="0"/>
                  <a:t>→ </a:t>
                </a:r>
                <a:r>
                  <a:rPr lang="pl-PL" altLang="zh-TW" u="sng" dirty="0"/>
                  <a:t>u</a:t>
                </a:r>
                <a:r>
                  <a:rPr lang="pl-PL" altLang="zh-TW" dirty="0"/>
                  <a:t>(e)× </a:t>
                </a:r>
                <a:r>
                  <a:rPr lang="pl-PL" altLang="zh-TW" dirty="0" smtClean="0"/>
                  <a:t>f</a:t>
                </a:r>
                <a:r>
                  <a:rPr lang="pl-PL" altLang="zh-TW" baseline="-25000" dirty="0" smtClean="0"/>
                  <a:t>w</a:t>
                </a:r>
                <a:r>
                  <a:rPr lang="pl-PL" altLang="zh-TW" dirty="0" smtClean="0"/>
                  <a:t>(</a:t>
                </a:r>
                <a:r>
                  <a:rPr lang="en-US" altLang="zh-TW" dirty="0" smtClean="0"/>
                  <a:t>1</a:t>
                </a:r>
                <a:r>
                  <a:rPr lang="pl-PL" altLang="zh-TW" dirty="0" smtClean="0"/>
                  <a:t>) </a:t>
                </a:r>
                <a:r>
                  <a:rPr lang="pl-PL" altLang="zh-TW" dirty="0"/>
                  <a:t>and </a:t>
                </a:r>
                <a:r>
                  <a:rPr lang="zh-TW" altLang="en-US" dirty="0"/>
                  <a:t>  </a:t>
                </a:r>
                <a:r>
                  <a:rPr lang="en-US" altLang="zh-TW" i="1" dirty="0"/>
                  <a:t> </a:t>
                </a:r>
                <a:r>
                  <a:rPr lang="zh-TW" altLang="en-US" i="1" dirty="0"/>
                  <a:t> </a:t>
                </a:r>
                <a:r>
                  <a:rPr lang="en-US" altLang="zh-TW" dirty="0"/>
                  <a:t>(</a:t>
                </a:r>
                <a:r>
                  <a:rPr lang="pl-PL" altLang="zh-TW" dirty="0"/>
                  <a:t>e)× </a:t>
                </a:r>
                <a:r>
                  <a:rPr lang="pl-PL" altLang="zh-TW" dirty="0" smtClean="0"/>
                  <a:t>f</a:t>
                </a:r>
                <a:r>
                  <a:rPr lang="pl-PL" altLang="zh-TW" baseline="-25000" dirty="0" smtClean="0"/>
                  <a:t>w</a:t>
                </a:r>
                <a:r>
                  <a:rPr lang="pl-PL" altLang="zh-TW" dirty="0" smtClean="0"/>
                  <a:t>(</a:t>
                </a:r>
                <a:r>
                  <a:rPr lang="en-US" altLang="zh-TW" dirty="0" smtClean="0"/>
                  <a:t>1</a:t>
                </a:r>
                <a:r>
                  <a:rPr lang="pl-PL" altLang="zh-TW" dirty="0" smtClean="0"/>
                  <a:t>)</a:t>
                </a:r>
                <a:endParaRPr lang="en-US" altLang="zh-TW" dirty="0"/>
              </a:p>
              <a:p>
                <a:pPr marL="365760" lvl="1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40" y="4293095"/>
            <a:ext cx="180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53" y="4692113"/>
            <a:ext cx="180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2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800" dirty="0" smtClean="0"/>
              <a:t>Path Exclusion based Algorithm </a:t>
            </a:r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Definition </a:t>
                </a:r>
                <a:r>
                  <a:rPr lang="en-US" altLang="zh-TW" i="1" dirty="0"/>
                  <a:t>(Maximum k Path-Exclusive Expansion) </a:t>
                </a:r>
                <a:endParaRPr lang="en-US" altLang="zh-TW" i="1" dirty="0" smtClean="0"/>
              </a:p>
              <a:p>
                <a:pPr lvl="1"/>
                <a:r>
                  <a:rPr lang="en-US" altLang="zh-TW" i="1" dirty="0" smtClean="0"/>
                  <a:t>Given a set </a:t>
                </a:r>
                <a:r>
                  <a:rPr lang="en-US" altLang="zh-TW" i="1" dirty="0"/>
                  <a:t>S of items and a keyword query Q, find the top k-expansion </a:t>
                </a:r>
                <a:r>
                  <a:rPr lang="en-US" altLang="zh-TW" i="1" dirty="0" smtClean="0"/>
                  <a:t>set E</a:t>
                </a:r>
                <a:r>
                  <a:rPr lang="en-US" altLang="zh-TW" i="1" baseline="-25000" dirty="0" smtClean="0"/>
                  <a:t>k</a:t>
                </a:r>
                <a:r>
                  <a:rPr lang="en-US" altLang="zh-TW" i="1" dirty="0" smtClean="0"/>
                  <a:t> </a:t>
                </a:r>
                <a:r>
                  <a:rPr lang="en-US" altLang="zh-TW" dirty="0"/>
                  <a:t>= {</a:t>
                </a:r>
                <a:r>
                  <a:rPr lang="en-US" altLang="zh-TW" i="1" dirty="0"/>
                  <a:t>e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, ...,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k</a:t>
                </a:r>
                <a:r>
                  <a:rPr lang="en-US" altLang="zh-TW" dirty="0"/>
                  <a:t>} </a:t>
                </a:r>
                <a:r>
                  <a:rPr lang="en-US" altLang="zh-TW" i="1" dirty="0"/>
                  <a:t>s.t. </a:t>
                </a:r>
                <a:r>
                  <a:rPr lang="en-US" altLang="zh-TW" dirty="0"/>
                  <a:t>∀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i</a:t>
                </a:r>
                <a:r>
                  <a:rPr lang="en-US" altLang="zh-TW" i="1" dirty="0"/>
                  <a:t> </a:t>
                </a:r>
                <a:r>
                  <a:rPr lang="en-US" altLang="zh-TW" dirty="0"/>
                  <a:t>,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j</a:t>
                </a:r>
                <a:r>
                  <a:rPr lang="en-US" altLang="zh-TW" i="1" dirty="0"/>
                  <a:t> </a:t>
                </a:r>
                <a:r>
                  <a:rPr lang="en-US" altLang="zh-TW" dirty="0"/>
                  <a:t>∈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k</a:t>
                </a:r>
                <a:r>
                  <a:rPr lang="en-US" altLang="zh-TW" i="1" dirty="0"/>
                  <a:t> , i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/>
                  <a:t>j, </a:t>
                </a:r>
                <a:r>
                  <a:rPr lang="en-US" altLang="zh-TW" i="1" dirty="0" smtClean="0"/>
                  <a:t>        e</a:t>
                </a:r>
                <a:r>
                  <a:rPr lang="en-US" altLang="zh-TW" i="1" baseline="-25000" dirty="0" smtClean="0"/>
                  <a:t>i</a:t>
                </a:r>
                <a:r>
                  <a:rPr lang="en-US" altLang="zh-TW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⊄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j</a:t>
                </a:r>
                <a:r>
                  <a:rPr lang="en-US" altLang="zh-TW" i="1" dirty="0"/>
                  <a:t>, e</a:t>
                </a:r>
                <a:r>
                  <a:rPr lang="en-US" altLang="zh-TW" i="1" baseline="-25000" dirty="0"/>
                  <a:t>j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⊄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i="1" dirty="0"/>
                  <a:t>e</a:t>
                </a:r>
                <a:r>
                  <a:rPr lang="en-US" altLang="zh-TW" i="1" baseline="-25000" dirty="0"/>
                  <a:t>i</a:t>
                </a:r>
                <a:r>
                  <a:rPr lang="en-US" altLang="zh-TW" i="1" dirty="0"/>
                  <a:t>, </a:t>
                </a:r>
                <a:r>
                  <a:rPr lang="en-US" altLang="zh-TW" i="1" dirty="0" smtClean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dirty="0" smtClean="0">
                            <a:latin typeface="Cambria Math"/>
                            <a:ea typeface="Cambria Math"/>
                          </a:rPr>
                          <m:t>𝐸𝐾</m:t>
                        </m:r>
                      </m:sub>
                      <m:sup/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𝑢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𝑒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i="1" dirty="0"/>
                  <a:t>is </a:t>
                </a:r>
                <a:r>
                  <a:rPr lang="en-US" altLang="zh-TW" i="1" dirty="0" smtClean="0"/>
                  <a:t>maximized.</a:t>
                </a:r>
              </a:p>
              <a:p>
                <a:pPr lvl="1"/>
                <a:endParaRPr lang="en-US" altLang="zh-TW" i="1" dirty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maximum </a:t>
                </a:r>
                <a:r>
                  <a:rPr lang="en-US" altLang="zh-TW" dirty="0" smtClean="0"/>
                  <a:t>k path-exclusive </a:t>
                </a:r>
                <a:r>
                  <a:rPr lang="en-US" altLang="zh-TW" dirty="0"/>
                  <a:t>expansion problem is NP-hard by a direct </a:t>
                </a:r>
                <a:r>
                  <a:rPr lang="en-US" altLang="zh-TW" dirty="0" smtClean="0"/>
                  <a:t>reduction from </a:t>
                </a:r>
                <a:r>
                  <a:rPr lang="en-US" altLang="zh-TW" dirty="0"/>
                  <a:t>the </a:t>
                </a:r>
                <a:r>
                  <a:rPr lang="en-US" altLang="zh-TW" b="1" i="1" dirty="0"/>
                  <a:t>maximum weighted independent set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problem.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0242" name="Picture 2" descr="http://upload.wikimedia.org/wikipedia/commons/thumb/b/b6/Cube-maximal-independence.svg/300px-Cube-maximal-independe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45" y="4581128"/>
            <a:ext cx="3312368" cy="21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300" dirty="0"/>
              <a:t>Path Exclusion based Algorithm </a:t>
            </a:r>
            <a:endParaRPr lang="zh-TW" altLang="en-US" sz="4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altLang="zh-TW" i="1" dirty="0" smtClean="0">
                        <a:latin typeface="Cambria Math"/>
                      </a:rPr>
                      <m:t>max</m:t>
                    </m:r>
                    <m:r>
                      <a:rPr lang="pt-BR" altLang="zh-TW" i="1" dirty="0" smtClean="0">
                        <a:latin typeface="Cambria Math"/>
                      </a:rPr>
                      <m:t>⁡(</m:t>
                    </m:r>
                    <m:r>
                      <a:rPr lang="zh-TW" altLang="pt-BR" i="1" dirty="0" smtClean="0">
                        <a:latin typeface="Cambria Math"/>
                      </a:rPr>
                      <m:t>𝛿</m:t>
                    </m:r>
                    <m:r>
                      <a:rPr lang="pt-BR" altLang="zh-TW" i="1" baseline="-25000" dirty="0" smtClean="0">
                        <a:latin typeface="Cambria Math"/>
                      </a:rPr>
                      <m:t>𝑤</m:t>
                    </m:r>
                    <m:r>
                      <a:rPr lang="pt-BR" altLang="zh-TW" i="1" dirty="0" smtClean="0">
                        <a:latin typeface="Cambria Math"/>
                      </a:rPr>
                      <m:t>, 1)−</m:t>
                    </m:r>
                  </m:oMath>
                </a14:m>
                <a:r>
                  <a:rPr lang="pt-BR" altLang="zh-TW" dirty="0"/>
                  <a:t>approximation</a:t>
                </a:r>
                <a:endParaRPr lang="pt-BR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TW" altLang="pt-BR" i="1" smtClean="0">
                        <a:latin typeface="Cambria Math"/>
                      </a:rPr>
                      <m:t>𝛿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𝑤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altLang="zh-TW" i="1" baseline="-25000">
                            <a:latin typeface="Cambria Math"/>
                          </a:rPr>
                          <m:t>𝐻</m:t>
                        </m:r>
                        <m:r>
                          <a:rPr lang="en-US" altLang="zh-TW" i="1" baseline="-12000">
                            <a:latin typeface="Cambria Math"/>
                            <a:ea typeface="Cambria Math"/>
                          </a:rPr>
                          <m:t>⊆</m:t>
                        </m:r>
                        <m:r>
                          <a:rPr lang="en-US" altLang="zh-TW" i="1" baseline="-2500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m:rPr>
                            <m:nor/>
                          </m:rPr>
                          <a:rPr lang="zh-TW" altLang="en-US" baseline="-25000" dirty="0"/>
                          <m:t> </m:t>
                        </m:r>
                      </m:e>
                    </m:func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TW" b="0" i="1" baseline="-25000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baseline="-12000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baseline="-25000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n-US" altLang="zh-TW" b="0" i="1" baseline="-1000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b="0" i="1" baseline="-18000" smtClean="0">
                            <a:latin typeface="Cambria Math"/>
                            <a:ea typeface="Cambria Math"/>
                          </a:rPr>
                          <m:t>𝐻</m:t>
                        </m:r>
                        <m:r>
                          <a:rPr lang="en-US" altLang="zh-TW" b="0" i="1" baseline="-10000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r>
                      <a:rPr lang="en-US" altLang="zh-TW" b="0" i="1" baseline="-2500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baseline="-250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altLang="zh-TW" b="0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𝑑</m:t>
                    </m:r>
                    <m:r>
                      <a:rPr lang="en-US" altLang="zh-TW" b="0" i="1" baseline="-25000" dirty="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altLang="zh-TW" b="0" i="1" baseline="-25000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altLang="zh-TW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𝑁𝐺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))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𝑤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({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})</m:t>
                        </m:r>
                      </m:den>
                    </m:f>
                  </m:oMath>
                </a14:m>
                <a:endParaRPr lang="en-US" altLang="zh-TW" b="0" dirty="0" smtClean="0"/>
              </a:p>
              <a:p>
                <a:pPr lvl="2"/>
                <a:r>
                  <a:rPr lang="en-US" altLang="zh-TW" i="1" dirty="0" smtClean="0"/>
                  <a:t>w</a:t>
                </a:r>
                <a:r>
                  <a:rPr lang="en-US" altLang="zh-TW" dirty="0" smtClean="0"/>
                  <a:t>(</a:t>
                </a:r>
                <a:r>
                  <a:rPr lang="en-US" altLang="zh-TW" i="1" dirty="0" smtClean="0"/>
                  <a:t>S</a:t>
                </a:r>
                <a:r>
                  <a:rPr lang="en-US" altLang="zh-TW" dirty="0" smtClean="0"/>
                  <a:t>) is </a:t>
                </a:r>
                <a:r>
                  <a:rPr lang="en-US" altLang="zh-TW" dirty="0"/>
                  <a:t>the sum of weights of a set of nodes </a:t>
                </a:r>
                <a:r>
                  <a:rPr lang="en-US" altLang="zh-TW" i="1" dirty="0"/>
                  <a:t>S</a:t>
                </a:r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N</a:t>
                </a:r>
                <a:r>
                  <a:rPr lang="en-US" altLang="zh-TW" baseline="-25000" dirty="0" smtClean="0"/>
                  <a:t>G</a:t>
                </a:r>
                <a:r>
                  <a:rPr lang="en-US" altLang="zh-TW" dirty="0" smtClean="0"/>
                  <a:t>(v) is </a:t>
                </a:r>
                <a:r>
                  <a:rPr lang="en-US" altLang="zh-TW" dirty="0"/>
                  <a:t>the set of neighbors of v in G.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51" y="3577662"/>
            <a:ext cx="226613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807085" y="400971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Assume weights are equal 1.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828983" y="46022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053119" y="461386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08903" y="393770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561086" y="5085184"/>
                <a:ext cx="214661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𝑑</m:t>
                      </m:r>
                      <m:r>
                        <a:rPr lang="en-US" altLang="zh-TW" i="1" baseline="-2500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86" y="5085184"/>
                <a:ext cx="214661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551018" y="5918108"/>
                <a:ext cx="214661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𝑑</m:t>
                      </m:r>
                      <m:r>
                        <a:rPr lang="en-US" altLang="zh-TW" i="1" baseline="-25000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18" y="5918108"/>
                <a:ext cx="2146613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4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Problem Definition</a:t>
            </a:r>
          </a:p>
          <a:p>
            <a:r>
              <a:rPr lang="en-US" altLang="zh-TW" dirty="0" smtClean="0"/>
              <a:t>Basic Algorithm</a:t>
            </a:r>
          </a:p>
          <a:p>
            <a:r>
              <a:rPr lang="en-US" altLang="zh-TW" dirty="0" smtClean="0"/>
              <a:t>Semantic Optimization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AutoShape 2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5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300" dirty="0"/>
              <a:t>Path Exclusion based Algorithm </a:t>
            </a:r>
            <a:endParaRPr lang="zh-TW" altLang="en-US" sz="43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Top-PEkExp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5516772"/>
                  </p:ext>
                </p:extLst>
              </p:nvPr>
            </p:nvGraphicFramePr>
            <p:xfrm>
              <a:off x="450257" y="2029387"/>
              <a:ext cx="3538736" cy="48016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內容版面配置區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5516772"/>
                  </p:ext>
                </p:extLst>
              </p:nvPr>
            </p:nvGraphicFramePr>
            <p:xfrm>
              <a:off x="450257" y="2029387"/>
              <a:ext cx="3538736" cy="480161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69" y="5829210"/>
            <a:ext cx="952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48" y="2924944"/>
            <a:ext cx="1126971" cy="11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483" y="4355635"/>
                <a:ext cx="1854995" cy="1166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𝑈</m:t>
                      </m:r>
                      <m:r>
                        <a:rPr lang="en-US" altLang="zh-TW" b="0" i="1" baseline="30000" smtClean="0">
                          <a:latin typeface="Cambria Math"/>
                        </a:rPr>
                        <m:t>∗</m:t>
                      </m:r>
                      <m:r>
                        <a:rPr lang="en-US" altLang="zh-TW" b="0" i="1" smtClean="0">
                          <a:latin typeface="Cambria Math"/>
                        </a:rPr>
                        <m:t>=1.6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Assume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𝛼</m:t>
                    </m:r>
                    <m:r>
                      <a:rPr lang="en-US" altLang="zh-TW" b="0" i="1" smtClean="0">
                        <a:latin typeface="Cambria Math"/>
                      </a:rPr>
                      <m:t>=0.3</m:t>
                    </m:r>
                  </m:oMath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0.3</m:t>
                          </m:r>
                        </m:den>
                      </m:f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1.6=5.33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83" y="4355635"/>
                <a:ext cx="1854995" cy="1166730"/>
              </a:xfrm>
              <a:prstGeom prst="rect">
                <a:avLst/>
              </a:prstGeom>
              <a:blipFill rotWithShape="1">
                <a:blip r:embed="rId13"/>
                <a:stretch>
                  <a:fillRect l="-2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3243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283968" y="5523771"/>
                <a:ext cx="376718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𝑢</m:t>
                      </m:r>
                      <m:r>
                        <a:rPr lang="en-US" altLang="zh-TW" b="0" i="1" smtClean="0"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latin typeface="Cambria Math"/>
                        </a:rPr>
                        <m:t>𝑅𝐺</m:t>
                      </m:r>
                      <m:r>
                        <a:rPr lang="en-US" altLang="zh-TW" b="0" i="1" smtClean="0">
                          <a:latin typeface="Cambria Math"/>
                        </a:rPr>
                        <m:t>)=</m:t>
                      </m:r>
                      <m:r>
                        <a:rPr lang="en-US" altLang="zh-TW" i="1">
                          <a:latin typeface="Cambria Math"/>
                        </a:rPr>
                        <m:t>𝑑</m:t>
                      </m:r>
                      <m:r>
                        <a:rPr lang="en-US" altLang="zh-TW" i="1" baseline="-2500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𝐻</m:t>
                          </m:r>
                          <m:r>
                            <a:rPr lang="en-US" altLang="zh-TW" i="1" baseline="-250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=6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5.33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523771"/>
                <a:ext cx="3767185" cy="6109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Problem </a:t>
            </a:r>
            <a:r>
              <a:rPr lang="en-US" altLang="zh-TW" dirty="0" smtClean="0"/>
              <a:t>Definition</a:t>
            </a:r>
          </a:p>
          <a:p>
            <a:r>
              <a:rPr lang="en-US" altLang="zh-TW" dirty="0"/>
              <a:t>Basic Algorithm</a:t>
            </a:r>
          </a:p>
          <a:p>
            <a:r>
              <a:rPr lang="en-US" altLang="zh-TW" dirty="0"/>
              <a:t>Semantic Optimization</a:t>
            </a:r>
          </a:p>
          <a:p>
            <a:r>
              <a:rPr lang="en-US" altLang="zh-TW" dirty="0"/>
              <a:t>Experiments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6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Experiments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Synthetic datasets</a:t>
            </a:r>
          </a:p>
          <a:p>
            <a:pPr lvl="1"/>
            <a:r>
              <a:rPr lang="en-US" altLang="zh-TW" dirty="0" smtClean="0"/>
              <a:t>Generated 5 </a:t>
            </a:r>
            <a:r>
              <a:rPr lang="en-US" altLang="zh-TW" dirty="0"/>
              <a:t>synthetic datasets with size from 8000 to </a:t>
            </a:r>
            <a:r>
              <a:rPr lang="en-US" altLang="zh-TW" dirty="0" smtClean="0"/>
              <a:t>12000.</a:t>
            </a:r>
          </a:p>
          <a:p>
            <a:pPr lvl="2"/>
            <a:r>
              <a:rPr lang="en-US" altLang="zh-TW" dirty="0" smtClean="0"/>
              <a:t>Efficiency</a:t>
            </a:r>
          </a:p>
          <a:p>
            <a:pPr lvl="2"/>
            <a:r>
              <a:rPr lang="en-US" altLang="zh-TW" dirty="0" smtClean="0"/>
              <a:t>Scalability</a:t>
            </a:r>
          </a:p>
          <a:p>
            <a:pPr lvl="2"/>
            <a:r>
              <a:rPr lang="en-US" altLang="zh-TW" dirty="0" smtClean="0"/>
              <a:t>Memory saving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Real datasets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ACM </a:t>
            </a:r>
            <a:r>
              <a:rPr lang="en-US" altLang="zh-TW" dirty="0" smtClean="0"/>
              <a:t>Digital Library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Demonstrate </a:t>
            </a:r>
            <a:r>
              <a:rPr lang="en-US" altLang="zh-TW" dirty="0"/>
              <a:t>the quality of the expansions </a:t>
            </a:r>
            <a:r>
              <a:rPr lang="en-US" altLang="zh-TW" dirty="0" smtClean="0"/>
              <a:t>returned.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4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Experiments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Fixed N=10 and k=10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9" y="2492896"/>
            <a:ext cx="81679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Experiments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Fixed number </a:t>
            </a:r>
            <a:r>
              <a:rPr lang="en-US" altLang="zh-TW" dirty="0"/>
              <a:t>of </a:t>
            </a:r>
            <a:r>
              <a:rPr lang="en-US" altLang="zh-TW" dirty="0" smtClean="0"/>
              <a:t>items=10000, </a:t>
            </a:r>
            <a:r>
              <a:rPr lang="en-US" altLang="zh-TW" i="1" dirty="0" smtClean="0"/>
              <a:t>N </a:t>
            </a:r>
            <a:r>
              <a:rPr lang="en-US" altLang="zh-TW" dirty="0"/>
              <a:t>= 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2230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1403648" y="4293096"/>
            <a:ext cx="28803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219049" y="3573016"/>
            <a:ext cx="28803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Experiments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Fixed number </a:t>
            </a:r>
            <a:r>
              <a:rPr lang="en-US" altLang="zh-TW" dirty="0"/>
              <a:t>of items=10000, </a:t>
            </a:r>
            <a:r>
              <a:rPr lang="en-US" altLang="zh-TW" i="1" dirty="0"/>
              <a:t>k </a:t>
            </a:r>
            <a:r>
              <a:rPr lang="en-US" altLang="zh-TW" dirty="0"/>
              <a:t>= 10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6" y="2564904"/>
            <a:ext cx="8130452" cy="27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Experiments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Queries : 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“xml” 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“histogram” 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dirty="0"/>
              <a:t>“privacy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Attributes : 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average author publication </a:t>
            </a:r>
            <a:r>
              <a:rPr lang="en-US" altLang="zh-TW" dirty="0" smtClean="0"/>
              <a:t>number          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citation count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Keywords : </a:t>
            </a:r>
          </a:p>
          <a:p>
            <a:pPr lvl="1"/>
            <a:r>
              <a:rPr lang="en-US" altLang="zh-TW" dirty="0" smtClean="0"/>
              <a:t>The title</a:t>
            </a:r>
          </a:p>
          <a:p>
            <a:pPr lvl="1"/>
            <a:r>
              <a:rPr lang="en-US" altLang="zh-TW" dirty="0" smtClean="0"/>
              <a:t>Keywords list</a:t>
            </a:r>
          </a:p>
          <a:p>
            <a:pPr lvl="1"/>
            <a:r>
              <a:rPr lang="en-US" altLang="zh-TW" dirty="0" smtClean="0"/>
              <a:t>Abstract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16632"/>
            <a:ext cx="851453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908720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372" y="2276872"/>
            <a:ext cx="8822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372" y="2550677"/>
            <a:ext cx="8102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372" y="3068960"/>
            <a:ext cx="8822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372" y="3573016"/>
            <a:ext cx="8822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37666" y="908720"/>
            <a:ext cx="84224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5960" y="1484784"/>
            <a:ext cx="5859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55220" y="1487771"/>
            <a:ext cx="375155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59096" y="1762362"/>
            <a:ext cx="62507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4581" y="4149080"/>
            <a:ext cx="62507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Conclusion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They studied </a:t>
            </a:r>
            <a:r>
              <a:rPr lang="en-US" altLang="zh-TW" dirty="0"/>
              <a:t>the problem of how to better present search/query results </a:t>
            </a:r>
            <a:r>
              <a:rPr lang="en-US" altLang="zh-TW" dirty="0" smtClean="0"/>
              <a:t>to users.</a:t>
            </a:r>
          </a:p>
          <a:p>
            <a:endParaRPr lang="en-US" altLang="zh-TW" dirty="0"/>
          </a:p>
          <a:p>
            <a:r>
              <a:rPr lang="en-US" altLang="zh-TW" dirty="0" smtClean="0"/>
              <a:t>Proposed </a:t>
            </a:r>
            <a:r>
              <a:rPr lang="en-US" altLang="zh-TW" dirty="0"/>
              <a:t>various efficient algorithms which can </a:t>
            </a:r>
            <a:r>
              <a:rPr lang="en-US" altLang="zh-TW" dirty="0" smtClean="0"/>
              <a:t>calculate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top-k expansions.</a:t>
            </a:r>
          </a:p>
          <a:p>
            <a:endParaRPr lang="en-US" altLang="zh-TW" dirty="0"/>
          </a:p>
          <a:p>
            <a:r>
              <a:rPr lang="en-US" altLang="zh-TW" dirty="0" smtClean="0"/>
              <a:t>Not only demonstrated </a:t>
            </a:r>
            <a:r>
              <a:rPr lang="en-US" altLang="zh-TW" dirty="0"/>
              <a:t>the performance of the proposed algorithms, </a:t>
            </a:r>
            <a:r>
              <a:rPr lang="en-US" altLang="zh-TW" dirty="0" smtClean="0"/>
              <a:t> also validated </a:t>
            </a:r>
            <a:r>
              <a:rPr lang="en-US" altLang="zh-TW" dirty="0"/>
              <a:t>the quality of the expansions returned by doing a study </a:t>
            </a:r>
            <a:r>
              <a:rPr lang="en-US" altLang="zh-TW" dirty="0" smtClean="0"/>
              <a:t>on a </a:t>
            </a:r>
            <a:r>
              <a:rPr lang="en-US" altLang="zh-TW" dirty="0"/>
              <a:t>real data set.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1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Introduction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84336"/>
            <a:ext cx="7859216" cy="4789615"/>
          </a:xfrm>
        </p:spPr>
        <p:txBody>
          <a:bodyPr/>
          <a:lstStyle/>
          <a:p>
            <a:r>
              <a:rPr lang="en-US" altLang="zh-TW" dirty="0"/>
              <a:t>Keyword based search interfaces are extremely </a:t>
            </a:r>
            <a:r>
              <a:rPr lang="en-US" altLang="zh-TW" dirty="0" smtClean="0"/>
              <a:t>popular.</a:t>
            </a:r>
            <a:endParaRPr lang="zh-TW" altLang="en-US" dirty="0"/>
          </a:p>
        </p:txBody>
      </p:sp>
      <p:pic>
        <p:nvPicPr>
          <p:cNvPr id="1026" name="Picture 2" descr="https://encrypted-tbn3.google.com/images?q=tbn:ANd9GcRYpFNWQLH70HBG67A-zX8GHZYUBLY8p_1cThUA3WGeY0j8u3Va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2" y="2492896"/>
            <a:ext cx="2379471" cy="168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8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0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2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4" descr="data:image/jpeg;base64,/9j/4AAQSkZJRgABAQAAAQABAAD/2wCEAAkGBhQRDxIQEhAVDxAPEBATDxITDw8QEBAQFBQVFRUQFBQZGyYeGhwjGRISHy8sIycpLSwsFR8xNTAqNScrLCkBCQoKDgwOGg8PGiwgHyQvLCwqLy0qNCwpLSk1MDQsLCwuLSksLCwpKSkpNSwsLCkpLCwsLCksLCksLCksLCksKf/AABEIAL4BCgMBIgACEQEDEQH/xAAcAAEAAgMBAQEAAAAAAAAAAAAABQcBAgYEAwj/xABBEAACAgEBBAYGBQsDBQAAAAAAAQIDEQQFBhIhBzFBUWGREyJxc4GyMjQ1obEUI0JSYnKis8HC8CQzUyVDgtHh/8QAGQEBAAMBAQAAAAAAAAAAAAAAAAEEBQID/8QALBEAAgICAAUDAwMFAAAAAAAAAAECAwQRBRIhMUEiUXEUM2ETNPAyQoGRsf/aAAwDAQACEQMRAD8AvEAAAAAAAAAAAAAAAAAAAAAAAAAAAAAAAAAAAAAAAAAAAAAAAAAAAAAAAAAAAAAAAAAAAAAAAAAAAAAAAAAAAAAAAAAAAAAAAAAAAAAAAAAAAAAAAAAAAAAAAAAAAAAAAAAAAAAAAAAAAAAAAAAAAAAAAAAAAAAAAAxkAyDGTIAAAAAAABjITAMgAAAAAAAAAAAAAAAAAAAAAAAAAAAAAAAAAAAwzndob96Wi2dNk5KdbSklVNpNrPWvA6GRSW+32jqf318kS5h0Rum4y9ijnZEqIKUfcuXZu0IX1QurbcLFmLacXjq5p+w9RAbjfZ2m93/cydbKs1yyaXgtVz5oKT8o2B8/SLvM8Rydppm5jJhMMEkZtDbsKpcOHKS60sJI+uzdqxu5LlJdafXjvIra2xZuyU4espPLWcNM9Ow9lSrk5z5Nxwop57c5fkZELsp5HK4+kuSrp/S2n6ibMmDDZrlM2Bo5JdoVi715gjaNwaNm4JABqAbA0cjCsXevMEbR9DGTXiPLrdp1UrNtsK12Oc4xz7M9YSb7EOSXVntGSH0O9Omvm66r42TUXJqOX6qxl9Xij16fatVmOCyMm3hJPm3hyxj2Rb+BLjJd0QrIvsz2gwjJB2AAAAAAAAAAAAaS/wA+8pPfb7R1PvF8kS7WUjvv9o6n3i+SJp8N+6/gyOLfaXyTmk6QVptDRp6Ycd0a8TlLlXB5fLHXJ814ERHXbQ18mozttWeag/R1R8HjEfMzuXut+WXPjyqKsOzHJzb6q0/hl9yXiXFo9HGqCrhBQhHlGMUkkvYel9lWPJqEdy87PHHquyYpylqPZaKlj0d65rLUE+538/PqPNfptoaD1pO6qKf0lOVlXx5uPmi6eE1spTTTSaa5ppNP2orrOk/6kmvgsvhsUvTJp/JXO7/Se8qGriscl6aCxjxnBdnivIsSi9TipRkpRkk000013orDf/c5Uf6mlcNUpYtrS5VyfVKPg3y8H7Tbo13klXb+STearM+iz+hYubgvB4fx9p6XY8LK/wBWnp7o86cmyq39G7/DJ3fXfK3RX111whOM6uJ8XEnxcTXJp9yPbuPvHZrK7Z2RjFwsUYqCeMcKfPL8TkulZ51VPuP75Ex0T/Vr/fr+XEidMFiqxLqIXzeY699Dr9q7Xr01bttlwwXLvcn2Riu1labc6S77W1R/p6+x8pWvxb6l7Fz8Ty9IO2ZXa2deX6PT/m4LPLi/Tljvzy+B0+4G58FVDV2xU7bFxVqSTjXF/ReP1mueezJ1CquipW2LbfZHNl1uTa6qnpLuzktPu9r9WuNwtmnz47rHFPxSk8+SPpZuHrqlxRrbxz/NWx4vgspsuVRHCeX1099IrXwe64dDzJ7+SmNn76azSz4JTlZw/SqvTz7Mv1kWPuzvhVrFwx/N3RXr1Sa4sfrRf6SPtvFuvVrK3GcUrEn6OxJccH2c+1eD5FORss0mpynw3aexrl1cUW014p9XsZ7xjVlxfKuWSK0p24UlzPmiy+3LBwO9PSR6OUqdMlOUW1O1+tCL7VBfpe3q9p6t995eHZ9cqm09ao8LXXGtxUp48cPh+Jwu6WwvyvVRqfKuKc7WuT9Gseqn2ZbS8zzxsaPK7beyPXMypc6pq7s+lFWu18m07b11NubhUvDrUfI9FnR5roLiVcW/2Llxf0Ld0uljXCMIRUIRWIxisJLwR9cHLzpJ+iKS+DtcOi165Nv5KUr3i1ukcqnbZB4acLVxOP7UeL8VyImUrL7MvjvtlzbxKyb/ABZc+9G7UNZTKLSVkU3TPlmMuz4PqaKa0ernpro2QfDZVLq8U/Wg/B80aGLbG2LcYpSMvLpnTJRlJuLOt6Otm3V67ispsrj6GxZnXOKy3HllrwLBo2HCFkbE5cUFhZfLq4fwb82enZ+qVtULY/RshCcfZJJ/1PUkY190rJ8zWjexqI1VqKewjIB4FoAAAAAAAAAAAA1ZSW+6/wCo6n3i+SJdzKj6TNluvWemx6mogsP9uCUWvLhfxNDh0krtPyjL4pFunfszsOjXTKOz4SXXZZbKXi1Jw/CKOsRX3RZttOuekk8ShJzr/ahL6SXslz/8iwUyvkxcbZbLOHKMqY69jIMZDK5bIzeTTxs0l8JdTps+6LafmkUhs65xuqmuUo2VSXtUky2ukDbcaNHOCeLL4uuC7cPlOXsSb80Vpunst6jW014zGM1ZZ3KEHl5+OF8TYwPTTOUuxg8Q9d8Ix7k90q/W6fcf3zJnom+r3+/X8uJDdK31un3H98yZ6J/q9/v18kRP9kv55FX79/zwV3tizi1F777rn/HIvLYkcaWjH/DV8kSitqf713vbvnkXrsX6tR7mr5ERxH+iBPC/uTPeAgZBumskUfvp9o6n3v4xiXiyj99vtHU+9XyRNPhv3X8GRxb7S+T37wwb2Xs2zrjGNsPY8rH3Qfkevos1EY6q2D5OylcPjwSy15PJ0OxNiR1exaaZPGYNwl2wmpyxL/Oxsru6m7Rannmq6mWY9bT/AGl+tFr8SzBq6E6PO3r/AGU7E6bIX66aX/C+EGzkNg9ItF0VG2S09vLKk8VyffGf/vmTlu8umjHilqaksZ/3YP7kzHlVOL00zcjfXKO1JElOXLrwUBtS5Tvusj9Gdtso/uucmn5HZ739ISthKjTZ4J8rLWnFuPbGC6+fe+wh9y91Zau1TlHGmrknOXZY1/24vt6ufcjVxIPHg7bOn4MbNsWVONVfUs/dShw0OnjLlJUV5XdlZx95MI0gsG5jye22b0I8sUgACDoAAAAAAAAAAAAETt/YUNXTKqafPnGS64TXVJf5z5ksYwSm09o5lFTXK+xRm09kajZ98XLMJRearo54ZY7U+zl1pnZbE6UYYUdTBwl22QXFCXi49a+87rVaOFkXCcVOMuuMoqSfwZyu0Oi/S2NuHHQ32RlxR8pZNF5VVy1cuvujK+kuoluh9PZkit+dG1n8qgvB8Sfk1kiNr9KFEE1QpaieOXquFafe2+b+C+J4n0SrP1uWPdLPzHt0fRXp4vNlll3hlQi/bjn95wo4kXvbf4O3LMl0SS/JwNluo2hqc4d1ssJJLEIR7F3Riv8A7zZaW6O6kdFVzxO6zDsnjl4Qj4L7yX2fsqqiHBVXGuPdFYy+9vtPXg4vynYuSK1E9MbCVcueb3IqzpX+tU+4/vkS/RO/9Pf79fy4nR7a3S0+rnGy6MpShHhjiyceWW+pPvZ9tjbvVaSMoUxcYzlxSzKU23hLrfgkdSyIvHVXk4jiTWS7vBSG01+fu97d88i9NjfVqPc1fJEhrejnRylKThPM5SlL89Z1ybb7fE6PT0KuEYR5RhFRj7EsL8BlZMboxSXYnCxZ0Sk5eT7AAomkYkUhvr9o6n3q+SJd8jnNfuHpb7Z3WQk52PMmrZxTeEupPwRcxL40TcpexQzseV8FGPuZ3B+zdP8Auy+eRI7X2FTqocF1aml9F9Uo+MZLmj7bN2bDT1RprTUK01FNuTSbb637T1laU25uUenUswrSrUJdehXOu6J+bdOoaX6tkM/xRa/A8cOie/PO+pLwjZnyLSwMFlZ1y/uK0uH0N70UhvDuldo2nNcdUnhWxzw5f6Ml2P8AzJ1e4m+vE4aS/CfKNM0lFN/8cl1Z7n2/j3W0dBG6qdU1xQsi4yXg+3+pQuppdNs4Z9aqyUeLt4oSwn5xL1U/rYOFndeTOuh9DYp19n3P0GjZEfsLXem01Nz67KoSl+80s/fkkEYzWno3ovaTQABB0AAAAAAAAAAAAAAADBkAGMDBkAAAAAAAAAAAAAAwzIYBE7w7djo6fTThKyHFGMuDGY5ziTy1yzhfEhtl9I+nvuhTwWVux4jKfAo8XZHKfb1HT63RQtrlXOPFCcXGSfU0ynt59zLdJJySdlGfVsSbcefVPHU/Hq9hdxq6bNxn0fgz8uy+pqUOsfJc0ZGclVbB6TLaYqF8PTxSSU08WY/azyl5om7elihL1aLZS7n6OK8+JkSwrk9a2TDPpa23o7HaGvhTXO2yXDCuLlJvuRQusvdts7MetbZKXD1vinJvh83gmdv713a6Sg1wV59SmvilxS7OLtk/hhHT7j7iShOOp1MeGUcOmp83F9k5+PcuzPMuUpYcHKb9T8GffJ51ihBeleTtNg6H0OlppfXXVCMv3kln78kiaxRsY7bb2zeiuVJAAAkAAAAAAAAAAAAAAAAAAAAAAAAAAAAAAAAAAAAGjhk3ABz+v3H0lzblRFSfbDNb/haPHHo00af0Jvwd1mPxOrwMHqrrEtKTPF49Te3FEbs3d2jT/wCzTCt/rKOZfGT5/eSKiZwZPNtvqz0jFRWktAAEHQ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40" name="Picture 16" descr="https://encrypted-tbn2.google.com/images?q=tbn:ANd9GcS-GTbms8KYCvB-UxwkAYOYUxEtKkhBOvtuBybwH1Vn2vwu2b3J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" y="4005064"/>
            <a:ext cx="2594538" cy="13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1.google.com/images?q=tbn:ANd9GcSHl62cJ-pEddgZbKWk1Rlp2vSYVeFLHEMNFHlw73VcO5mBnbcDb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2" y="5162449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oogle.com/images?q=tbn:ANd9GcQMCIuAE4cAu1ckMCSomcW0_SZYlJxuzniGyR8m9ABuph4kNDu2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2339424"/>
            <a:ext cx="2640331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4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AutoShape 26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AutoShape 28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AutoShape 30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AutoShape 32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AutoShape 34" descr="data:image/jpeg;base64,/9j/4AAQSkZJRgABAQAAAQABAAD/2wCEAAkGBhMSERQUEhMRFBUWGBcYGBcXGBcYGRgbFhsaGhgXGBkYHiYeGhklGRwYIC8iIycpLCwsGh8xNTAqNSYrLCkBCQoKDgwOGg8PGS0kHyQuMiwsKiwqLCwsLSkvKSw0LCwsLCwsLCwpLCkvMC8pLCwsLCwsKSwpLCksLCwpLCwsLP/AABEIAMgA/AMBIgACEQEDEQH/xAAbAAACAwEBAQAAAAAAAAAAAAAABAMFBgIBB//EAEgQAAECBQEFAwgGCQQBAwUAAAECEQADBBIhMQUTIkFRBhRhIzJScXKBkbIWMzShsdEkQmRzk6LB4fAVYoKSQ2PS8QdEU1SD/8QAGQEBAQEBAQEAAAAAAAAAAAAAAAIBAwQF/8QAOBEAAgECAgUJBwMFAQAAAAAAAAECAxESUSExUnGhBBMyM0GSsdLhQnKRwcLR8AUiYRUjYoHxFP/aAAwDAQACEQMRAD8AxmxqxMmZvFIkzQEqARMylyCAVA8gcw/tXbMubLWlMmVLUqaqYFCwMkkkS8J80OOfLTmfOwOwJVSqo3xQlIpp6klVzIUi1pptyyXPXnDGz+z9JPm7qRPm7xRZG9lBMtROiLhMUUk6AqT8I7Opp0onCV+x6uXKv3iULuAA80szv52j40iGpCZhQJaEpISEliSVkfrNnJ8I10zsdLlhE+fZKlplSFKCErUozJ1zJsKmuBSXLhPwhrZ+wZVQbqJbzEqQlYKUSyBNUyVEi5JS4y3FjQ88Va+mxrh/JXdm9jS9z5eWkquKsoBLAp4SVaOxDa8UMTOzEuYpahLSCcBL4QwZI4cXc2aL7ZNPInT0y0VC340pCZQCSpKSTaCtwOH9YDkC2kRVrkDdBZDJY2sXdryXYZKMZy+S5McJ1JFxhEopGyZaQkGXIWZbhRdIuVhn6gWsX6k4haXsAS1ArHCssi1jcScB0uH8PXo0aiX2ZSZiLlrtXN3bsHcKILH/AInJEa6T2Yp5DSzNnKZ1C5jaM6WgMCxA/vm8ej9srmONnpModkSlBSUyUoC0+ckJNpAUME5Bdjj+8LUmxAmcCUhSEs6SHBxh39xj6Bs/Y0paXQqYADoQkRMrsug/rr+78omz7RfIxK6NNoAQAbiXAA1Jx6v8zHP+neA1/KNwey0v01/y/lAOy6PTX/L+UVoJdzKSpMsAAy8sH8fvxES6cFTgMMYfwz97xsPouj01/wAv5QfRdHpr/l/KKuibMyEiQAeJLj1/5yeJdzL9A/H8Mxqvouj01/y/lB9F0emv+X8oXQszJLp0ckqGupB5Y+/MeTqdJ81JBfmQY130XR6a/wCX8oPouj01/wAv5QuhZmL7oYO6GNp9F0emv+X8oPouj01/y/lC6FmYvuhg7oY2n0XR6a/5fyipqaWWhakcRtLDiSLjbcwFurRyq16dJXm7fH5F06M6jtEoe6GDuhi9NECxToQkhyP1gD08YO4x1TTV0c2mnZlF3Qwd0MXvcYO4xphRd0MHdDF73GDuMAUXdDB3Qxe9xg7jAFF3Qwd0MXvcYO4wB8W7PrqJc66QBeEqBSQCgyywUhSDhQLgN/XSyTtGbTLC5VBJkTNEreasoJByhK5ikpUzs4LDSL6l2DqJYUVEF2d25gNyiX6PrUBcJq05Zwoh+ZHJ9Y8C5ZQeqSPovkdda4lJX9o5s2nTJUgaSUkspzuAoIOScm4uSOke7ClT5IUlBCEVCpd0w4UjdTQoKSQXDF3wdMB40svYaJYuUiYA9pNjBwTh31wfvh2lnU6CTasuBqAz55PEvltBa5I1cirvVFj+wqebvZyp5plS13JCpe63inBc3SwF3EsWPvjrZGz1ynFiSTaHdiwfGBzfPjnVm7p9vU6f1ZgPglP/ALocldqqcfqzSfZT/wC6MfLeT7aH/i5QvYY5uSbOBrCkj/j7obK5cxZJQgqAIJuOmhGmg+4+MMbMqkTpYmJCgCSGUADgtyJheo2TI8pxWFfnF0gjQ8/cz6cmj2QlGUcUdTPJNOLwvWiWQtMoEJShIdzx88DLjXSJlVrAkhIA1N2nrxFZP2BT8ZMy0rtcvL5aYKWy33RYy9lISF+dxlyX5guCPfmKJPU17h+Butzaa6iPRX+x/wBx6unWIZ+wpayCq4liCcOXLly34Ny6CIz2bkmWUEKtKbeTtddq3WNVr6QN98PRP/brpyj0VJ9Ef9v7RXS+yUgBuMi1Ccnkhm0A6feYepNlolqWU/rlzhI/AAt6/E8zFyUOx8CU32kneFeiPj/aDvCvRHx/tE27EG7EcyiHvCvRHx/tB3hXoj4/2ibdiDdiAIe8K9EfH+0HeFeiPj/aJt2IN2IAh7wr0R8f7RT1uxDMUs3zEBZdQSU5wE62uQw+89Yvt2IN2I51KUKitNXOlOrKm7xZVyaC1IGrADroAPDpHfc/CLHdiI7kOQ4cZIfPwjotCsjm3d3Yl3Pwg7n4Q/w6OPjHBmy2e5LM73DTr6oAT7n4Qdz8IduRbc4t6vj4x6SnqPj1jQI9z8IO5+EPXI6j4+/8IHS4Dhy7Z1bVvVACPc/CDufhDyikFiQD4mPUBJDggjqC8YDKnYIp/KGelGousPrwx1YRLJ2cVKsTUJUU8TWHFxV1LZJUG/KNBVbPTMSUrFySzg6Fs5jiRstCFFSQxIYnOdNcty/HqY8Uf07ksY2Sd/edvE9cuW15O7a+C+xTTuzq1JKTNSxN3mc+usL/AEN/9Qf9f7xqd14wbrxjnL9M5NLS4v4v7lR5fXjoT4L7GW+hv/qD/r/eJEdkQP8Ayfy/3jS7rxg3XjE/0nkuzxf3Nf6hyh+1wRDs2kEuWEjLE/eYSrp9MFzErPHa6hkFgzMcDkOfKLZKWitqpUm8lUxSVFweIgMAHS/IMQW8X1j6dCnCEVBLQloPDOUpO/aQfoxCSX8oyhnoSxLaB38IaVt2SEXlRCXAylWpBIw3gYVqhTgBapqyEpcMo+acswGXt08Ihp00y0JKVzSlS3SSVsVJcXB+WOWMiOuCzu9Rt4tWXSHldoZIJF2guOCMe9oekTgtKVDRQBHqOYoF91CSomda6EE8bapCBpo4T8IfpdqSUIUEldstF54VFk69Nc6flFSgnG8EyNMXaRaQRVjtJItuuIFqlZSrzUqtJ06j4R3J2/JUQArUOMHT4f44GsRzc8mMSzLGCFFbVlBuNOXY8jaWOY6G0pTPels8+jP+I+I6xOF5FXGYIikVSFvYoKbVoliWrAIIIIAIIIIAIXNAi8rbiULSXOnRoYggCBVGk8uRGp5hv6xD/o8vodLdToeUOwQAv3BFtrFsBnLYdvxgNEkvrlnzq2BDEEALf6ehmYt6zAKBAKTnhdsls/jDMEAJ1ezEzCCSQwYNE9PIsSEuSz6+OYlggCCsqt2l2UfV6if6QpM2yAHsWXIA05jXPLlE21TOsG4tucPd0YvzGXaFFzar0EjiGlumnM+/7o1qyuVGOJ2H6Ks3gJtKWJGWy3PEMQQRhIQQQQART7eVPCpW4ly1i7jKwDal06ZGeeH00i4jP9o5MpUyQZgmOlSglkggvYS4IcjAPD0MbFNuyDdhFJrTuwZNOHNswWJFqeEYN55FZZvxEc0grTugqRTBImZAS9qSkcQdTJNxOjnGmYh2lRyZqlJmb5p01wwTwFCSMEqOOI5Z38MR4uVTKJAlrG+mOSWWAyUF8u3ndNHDjEdeaqPsJxpDRRVhUsbiSqWpt8AlOoAIKbl9bkjGC3qjlCq0mWBIksLhNuShyCMBLLAGiRofN8MqbW2DSpWLt4vfqSsFISwZSlBkrwxuL+oaNlgS6daXTvZe8WZuoJLJZhxY84nqHziJwzjHF2FL98rLSx/dzQlL0kgqPCCwYXPlQSCQliX9/WPZEmo8nfKpySklYTL/AFiDaLioZdwcEDrkMvWbQlqWkWThcCkJAQwcLfnjm+njyjvZXaBCUoQJc0XJWtmQMC4thWuD/WKUKkldI2ShHRfTlYnozUK3W8kSk8JC3SHSrLFLKLpYDGunqHqJcwMNwgBSiVOm/wA4pB54DP7gMDQ1iNqyLZR3c8XCYsAEHzXxr0T05jrl9EqWJSZ3HalRIGhdKiHOeojnONWCvJW/2ZCoskyeqXUpWRJRKtT1QRcbQUsX0uKnZ2ELSq7aDpulSwClROOebU+fzdOct8QHpU9CwSm8BPlNQAbxdqMDXn4+MIS6KSDKWN7hbDzVORYOJn6AcmyIm99IJps+v3ZARKvyyhphZ5EvlAHvPwmqqmrEwBKAUZJIAdrcDKtXj2V2mQooG7m8ZADgNkJOr/7hFzAGbTtGveXdJQA03eMCpiATKKWOeTjxLeDNHVVZa9EsNMYhlDgIdxkgtkeNoPNou4IArKKbUWHeJQVX8g3AfWS6m1zq/g6SKyuNnkkecb3HJnSxv/Pl4toIIAz6auv4HlStRe3JwnA4s8TueQ66mannVlyipKLbUMGGvBfofbbPIe+6ggCr2VOqVJ8slKSbuWhZFuHL5K/gIjlTKsWFSZSwbisDhVjzQlywOBqTknRni4ggCp25UVKd33ZCVOeO7QDH+4ZyTz00i2gggAggggAggggAggggAggggBHaW10yShJTNWpd1qZabjwsSfVkRS7R2tOWpBlorEAKdXkdRw8PN/1osdofbKX2Z/yoiKu28uXNWkISUpAy7ElgTjTQ+EKeJyduz7HqcacYRvG7avrt7TXyKYVdUyA1Y4LqIlah04DjXCvefXElNWTwOIVqi6v/ABciUt7wAeusWMztEsKAslNaSTe3EATaxzrj4wS9vzClyJQNjgP+s7Mc4Huju3Vt2fBHP+1sPvMrqOvqESwFJq1ruLqMo+boPfoTy1idO05vlHl1jnzTusc8NyDNz6+9qn7Sky0KUlCVKJcEsAB97nljp1iRHaHiIIQWOgIca+JfQdNY4yxud29O47pwwdXo36Soq6ueb93Lq0uAEkSiGPA5YYGQo46/DqTtKoF5MurU6UhI3RFpADnL9D8Y0NDtYTF22sbbtQeY6esff77CLc5pWdvgcG6V74H3jGTtoVJ3jIqwFBkjdNZknUB3Zg46adHaPa8xMq1UmsKmwrdk5c5c5PLlyjTQREpykraPgFKkvY4mYO1ZpH1daOFj5Ln6XraO5O15ibXlVhYKBeSS5JcHXp8GjSQRyUWu03HS2OJlJu055GEVY4WHkNFWqDk6nJT00h2h26pMtImSKxShqd0c/fF9BG2lmbzlLY4lR9Iv2as/hH84PpF+zVn8I/nFvBC0sxzlLY4lR9Iv2as/hH84PpF+zVn8I/nFvBC0sxzlLY4lR9Iv2as/hH84PpF+zVn8I/nFvBC0sxzlLY4lR9Iv2as/hH84PpF+zVn8I/nFvBC0sxzlLY4lR9Iv2as/hH845m9p0pSVKp6sBIJJMo4AyTr0i5hDbv2Wf+6mfIYxqSV7l05UpSUcGt5jkmaFJChoQCPUcx3C2zfqZXsI+UQzFrUeaStJoIIII0kIIIIAIIIIAqNofbKX2Z/yois2rMqO8TLKqQhLJtQpaAQQZZJIKSQ4Kh7xo8We0PtlL7M/5UQptLZNKudMWtMy8gIUQSQQLVDGRyA06+uIjre/5I9FboU/d+qQjLqJ98y+tkBG64WmSbkrNoSstLHCVXa6uMRJOpaxapgk1aLbE2AFBIe0hRLEgEBTEvrArs5RWsBMZSEJx0AdOG87Rzz5vmH6PZ9PLWFI3oUoSxqRhBASCBy4c9RrrFXPOI7RlVNiwirlJmJILqUgNhAtUyHAKhM6ZPuiCd3lImg1knVITdMQko5klkjJNoY8iffdz+y8hapiikvMPFp4HGMZDvrn1MvWdiaaZe4WLygqZWpQGScu0aBalnT0LnqmVVOQpghF6AJZdbh7QRhtbvNOImNbNKjbUSOG0EXyykHBZTC5yAvp+UszsZTqSpKgohRJORlwRyGMHHMMGj1fY2mNzpPGoKOeYDYADANyGPhAtTsrWJqGonqmAFUhaADcUnQ8hzL+topqmbU7yc1ZIQFKAQ6pbyw68MRgsUau7covaDYMuStS0GZxEqIKsOSonxOVHBJEeSuz0oP5xdYXkjCgQXDAZwM8ho0CDPVEutO9KKyULltLBVLZLoUBLcA8d5QoYOANXYM1FPXzN6JVTKHFLIttUUJtN4LjmbWf4jWLD6HU3oaKCxphQLgjGG0bTwfMMUnZyRLuZANxuNzK4uuQ7sEj/iPEkCipe+LmLtq5SklbpAVLJAAXwsEn9ax9cc+UPHZlZny5LqSrBSlhx3IHAeqc645am5k7PQkuBm5an8ZhdR/pDMAU+2aSpmGUZKxLtJKwFYOjDzchnxiGdnyp4u3qkqdSikjFqS1qWAy2QS40B54fggDLytmbQdN1QGBBV5rKDJxhLjIOOYVrFptGnqFLlGWsISPrE4IORgFnOp6aeMWkEAVWzqepTLWmapKlm4pUDoSBaACnQF8n4ZYVtNQbQ3ktUyakhJNwCrQsXOMBOluOvrjTwQBV7Sp6lSkmVMQhNqgoHLqI4SDacAwlQ0teFIVMmy1AAhScC7KiC9uBlI649x0MEAUdVR1hAKJyQbLCGSxUAWmuQ+fQ+/GSZInIoJyZ6xMmbue6gGcELtx7LReQjt37LP8A3Uz5DEy1M60esjvXiS7N+plewj5RDMLbN+plewj5RDMatRNTpveEEEEaQEEEEAEEEEAVG0PtlL7M/wCVENT9rSEqMtcxAUAHSTliwGPF4V2h9spfZn/KiK7aMqnM+cFmakm24hIKTwp0YE4DHPjG0VFyli/NCO9e+CnbZ+qRfya+UQLVoZgRkDEE7aMtJAUtLnA5vqOXiCIysytkXKffqsQC5SjIuSkAYfUgB+nx5VUyUpSf0g2BC0i2SfrLSQCcEpwCH9XWOuGnmea7NfT1SVglJdixwRn3iJoyGz+0Mmn3qEonqCQgs0suVY4Qks56k5wBD9X20ky0KWUTDaZYIFoPlBcPOUBp4xzla/7dRqv2mggio2p2kRIkonFKlpUQGRaSklJVnPJmxHmyO00uomTZYTMQqUq03gBy6hw5c+aTppEmlxBGeq+2sqXddKn8KlJwkcVtzlLnIdLe8RHVduZSADYvKyjJQHZRTcM5DpMAaWCKzZW35c8qCQpJSWZTAnXzc5GOUV1D24lTHZEzCrTbaphjiUxwHKR/yEAaSCK6v27LlKlAhSt6WSUsRqkO5OjqGkRbH7RoqELUErRYpSSlVjmwJKim1RccQ+MAW0EUND2vlzbGRMSFrUkFQwLQC5Z2d/Vg5hnaPaOXJUhKgpV6StJSHBAbAPUviALWCKyn2/LXKmTQFjdhZKSAFEIdyA+hbBiuR24lndeRn+VTMUHsxuwVKcXdByeANJBGdpe20pYQRLmgLTMUCQMCXfc7E+gf8eOE9u5N6UmXNFwJdgwtCybsuCyHbXiEAaWCKj6SS+7KnhKuEOZZYLSXa1WWSX6mIZXa1BTcZcwCxUw5lnCSUkYU5L+EAXsI7d+yz/3Uz5DCCO1ssqSBLmcSLwTa3LhOcK4h7ob2tOC6OcoOypMwh9coMTLUzrR6yO9eIzs36mV7CPlEMwts36mV7CPlEMxq1E1Om94QQQRpAQQQQAQQQQBUbQ+2Uvsz/lRC20DWb2aZSUqRabB5MXFkMFXZ1vzoH0PNnaH2yl9mf8qIbnbNSolTqBOdcOwALc9IiOt7/kj0VuhT936pFDWUtelMzcCSkWJEtISgEE2XakgYSrmdU68hFNtDjCt0oWpABTLDlk36cibsGL3/AEpJABKiwA1GWDdP8z1L9HZqcZVjTPQk/wBfw6CKPOVuz5VSJjzUoUDboJaQCbXUCHUTh2PxPK4FKgPwIzrgZhf/AEhDu6+X6xbrDUmVakJDsA2fCAPTLB5DHhAlAGgAjqCNBxuk9B8BBuE+in4CO4IA8CQOX+afhHIkp9EfAR3BAHlseBA6D/MfhHUEAciUOg+Hu/CPSkdBHsEAcIlJAYAAdABHoljoPh7vwjqCAOd0Hdg/q9f5n4mPDJT6KfgI7ggDhMlIFoSAOjBvhHgp0+inroNesSQQBxuUu9ofqwhPbo/RZ/7qZ8hh+Edu/ZZ/7qZ8hiZamdaPWR3rxJdm/UyvYR8ohmFtm/UyvYR8ohmNWomp03vCCCCNICCCCACCCCAKjaH2yl9mf8qIT2gKrfTN2tVvDakWFsAuXzkuOUObQ+2Uvsz/AJURT7V2lTIqZwX3kLTYVFNoTkICbcgnKk+og9I2jPBKTt+WR3rq8Kfu/VIeFXUJLPonN27dxqcEff1HOF6ivqFWquCbRcsJVLAYqFqnv0I0fBfmYp6iRRkEr7wslIK2SnOEEa+aoFKcA4bpEFTTUSTOuTWstCAtI3bWp3ZCU2lwPMJI9FWcR152z6KPNh/k2Owd6lCt+pRU4YqYYtHIEtkE++LQzkh3IxrkY5/hGKqq2lmIUlaKgOEkrUJZyAE9eJTltMHRsP5tZNLKlKmrNQUBUk2gJZSlB0AE8IDKLh/6RzlLE7mpW0G0XVoDutAbJcjAHM9OcBqkDVSfiOekYr/SqSYtabKgl3YhAuKQpRKSrmBqC3nDEc7b2TQyZO+XvFpmzEAWWE3BSlNxYd7gX1YDlEmm3VVoGq0DlkiOpk5KcqUkcskDX1xh9ty6K3jTPITPZkpQGWSVEcbcJCmI6EONIl2xtOmnJkpX3nhnWpVwAlXGxJJyl5ZGM/AsBslVCRqpI9ZECahJJAUlxg5GCeRjCqp6MqXaiqKkzzLUoBBZZJAJc+a3DnLDRy8PbE2RSLJEozUFEws6ki5QS5KUg5ACgciANciYDoQfUXiJFfLOkyWXLBlJOemusI7H7PIprhLUpjy4WGEgaDJATgnqYr0dgacbtlTfJzN6niDXG0ZDZHCA3QkQBpLx1EeKmAakD+2sVsns9LQEhJUkJJULWSxUCCeEDLl/u0xHe0NhonW3lfClSdWcKBBfrADnekOBelzoHDn1R0uekYKkj1kD/OcUVL2JkSykoM1JQVkEK5rABOmS4B9Yhna3ZmVULC1lT228iCnicEEf7jAFmmoSQ4UkjPMcsH4R4KtHpo+I8fyPwMUaOw8hNpSZgUlKkpLhwFa6huvxPUvEn/6f0wtbeCxK0Di5LKlaNqCo/dAGiE9PpJ+I5FvxxHgqUeknR9Rp19UZ+R2Cp0BgZhwU8VpwSpTea5yo+thHUrsJTpYi9wiwFw7OVO7Pc51BH4QBfS6lCmtUkuHDEFx1DcoW279ln/upnyGFKPstLlTErQqYClISA6WYFJbzX0SB6iYb279ln/upnyGJlqZ1o9ZHevEl2b9TK9hHyiGYW2b9TK9hHyiGY1aianTe8IIII0gIIIIAIIIIAqNofbKX2Z/yohio3lyvJoUkaPqQw5dXf/MwvtD7ZS+zP+VEcVnaUS5kxG6mGwB1BmLsdNcAvh4ynCU21H80I712lCnfZ+qQwZayB5GXok5AwWzz93uHXB3dQtaTJwOgxyLdMBP+DPCe0CcAoWCUhWGPu/zx6REvtIL0BEslKmdRLM5I0Y9DzHi0dVRnkebEidSJrsZUojI5c9fj0hiVs6WzmVKCiA/CnX1t1j3Z9dvU3WqRlmVg6Aj7iIajm007M1EQpkein4D1R7Mp0qACkpIGgIBZukSQQNFxs+UH8nLzk8KfyjsUiPQRjOg11f4k/GJYIA4TISNEpDlywGvX1wS5CU6JSPUAI7ggAggggAggggAggggAggggAggggAhHbv2Wf+6mfIYehHbv2Wf+6mfIYmWpnWj1kd68SXZv1Mr2EfKIZhbZv1Mr2EfKIZjVqJqdN7wgggjSAggggAggggCo2h9spfZn/KiEtoSqjfzSJMhUuwWKKUlRWwcqJOUs6WZ3Ah3aH2yl9mf8qIr9q7BkzZk6+aQZhSCCHAACMMdQbR93QRMXZv8AOxHordCn7v1SJKennh7qeQrAyAlL4dRDO7l/jCMmlqVKmK7rIAKRuguWgAF06nz9LyxAyIYn9nJCpZSqcplS0Iw7MkJtZL2g4f8A5DwhnaGypU2nTJVOVaGIICRgJKAGAAZ3OehjpjeZ5rIUUvaCFTt3IkBNpMtrQ6geEKF2cfj4ERPPqq4CYUIBcI3aWRgsbyTdpczDp1zEczY0lUtMtVQq0CWDyJKE2gOM+7kSdXjxXZeVOuAnqN2pHnBLFJFw1846vy9Zm9zRyuqqxMtSkIl3PhJDlrHbCgHvYa4zyzHE+srXITLT55YkAjdspj5wy4Tjxy0LVPYcTLrppN1hItcOgKAwVHAuP3Rb0Wxt0tShMXxEFQOQWCgwBcJGUnDZT4mAK+nqK95joR9YLbgkAIddwBSoklghnbX3xEup2k6mRJbeJAw5KHVcWKx/t5vl408EAZyrnbQBRu0yyLyFlh5pUoBQdY0SEkhsvy0hva1RVDcmQgMVAzQWJCbkOHdvNKsh9MRcQQBmu97RFhMqSQVi4DUINv8Au1877sGOjUV90p0JAvO8tCTwum3zlAg2uSz5eNHBAGdmVG0HlsiSHPHglkuMjOS3L/5jiRVbR3YKpcordTi0Af7Q+99eW5CNLBAFVsyrqDKUZ0ppgBICbc4cJHEcvh3b74rEVG0wiWFIlXWTN4QxN4uMsp4mYske+NRBAGep51fuxclF1q3KgAbuKxkpUzYHPmPEiGXU7RdBVLlgWTCtLJPGCqxLhblxbkYyX8NPBAFDQ1NbcjeykFLC60pBu43Zzp5h+McbbrK5K1inlJUixVp4SbrU2jKh+tcNDGhggDLU9ZtElIVKSAZZcslhMISwULwWe7Ixp6ottqqUaOdd526mPhv1VcnP4mLOEdu/ZZ/7qZ8hiZamdaPWR3rxJdm/UyvYR8ohmFtm/UyvYR8ohmNWomp03vCCCCNICCCCACCCCAKjaH2yl9mf8qIfmCWSoGx+ej8hnn0+6ENofbKX2Z/yoit2js6QuomlU5KVm0G5J4eFLWqcc+LHWNpRjKUsTt/xHevfBTtl9UjRS5EtgyUFgGwDgaZj1aJY1CBjm2g/pGSqKmnQVeWCihKQUolqJIUQBgKzkj3g+MR1QkvKSueQooMxJMpXmkFbqNzXcJbxfmY6qFPa4Hmu8jWoTJmpNu7WMh0sWfXI0MTS6dKfNSkcsARndi7UkSZaiJt4IVMACFJLJJBASok6g/4XNhT9p5Cw4URwGYxBe0Egn14JbpmOckk/2mr+S2gilndsKVCrVTCDYJp4FsEHRRLfdr7o7R2qpy/EsMjeF5cwMnr5rPpjXIiTS3giomdrKZJIMwuAlR4V+aq20s2huH39I72f2kkT12S1Em1K/NUAytGUQx+MAWkEVFb2pp5RWlSlFUu25KUqKuLRg2fdHkztZTJDlZGAWtLsbW+ZPxgC4gipq+1EiUFmYpSQi13Qr9fzWxn3aOInottyZq1IQt1J1DH8dDAD8EV8/bkpDuV+dbhC1Ocu1oLgMc+rqHTmdtKRNzzWtXuyLVOFZOcYDA5OMQBeQQrVbRRLCSoq4zaLUqVn/iC3vhJXaumDeUOVWg2LZ+js3KALeCKr6TSHa5R493hCjxcOMDTjTnxEQntjSuBvDmYqUOFXnpIBGniMwBdwRUS+1VMoJKVkhaigcKtRrqMYy/SIx2wpjZapagskAhCmBSQDceWTAF3CO3fss/8AdTPkMLUPaqnm2BK8zCoJBDE2s/q9/OGNun9Fn/upnyGJlqZ1o9ZHevEm2b9TK9hHyiGYW2b9TK9hHyiGY1aianTe8IIII0gIIIIAIIIIApdszbKimmFM1SUicCUS5kxrglnEtJIdjyhSftuXeo91nqf9Y0tS5DAZeVrqPVBBEWd9DPRzkHGKlF6FbQ7dreTzFTVUzD9CnHAGaapPiXJlG5lcy+kSL2hINv6JPJCbfs1ThJuSUjyWlp05v4QQQtLPh6mYqOy+8vKcp2hJUsldHOYgoP6NUtaouoFO7Yp5t1hpM6iAYU84cJTijqhwklRGJWhJJ95gghaWfD1GKjsvvLygJ1H/APrzzw25pKo8OtuZWj8okFbSAN3eczEN3Op0OSPquZb4QQRtpZ8PUYqOy+8vKcrqaMlzTz3ZvsdUMYxiV4COpddSJNwkTwQAAe51LgJ80DyWg5dI9ghaWfD1GKjsvvLynE+po1qKl089ROpNHU59fkswGpo2A7vPYP8A/Z1XP/8Al4D4CCCFpZ8PUYqOy+8vKcLm0SklJp6gpLOO6VbFtH8nlvGJ5e0qVKrhJnhXpdzqX9b7p3yc+MEELSz4eoxUdl95eU5VXUpKjuajiNyv0Sqycso+S1DnPKPBWUn/AOCf1zR1JyeeZWuY9ghaWfD1GKjsvvLynU7aNKtISqRPKUlwDR1LA9QN1g+MRzKmjVrTTS2n6FU4y+PJYz0gghaWfD1GKjsvvLygqpozrTzyxBH6HVYKdCPJaj+gj1FXSDSnn+cFj9DqsKGhHksaQQQtLPh6jFR2X3l5TqVtClS9smoDkqxSVQDkEEtuuhPxMQiZRO/dpzu4/Q6nB1x5LHugghaWfD1GKjsvvLykkqrpEsBIngB2/Q6rF2Ff+LmMHrBtPbMtVPNly5dU5lrSlIpakDKSAB5JhyggjGpNWvw9So1KUZKSi9H+S8pcbPSRKlghiEJBHRgIYggi0eeTu2z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3383645"/>
            <a:ext cx="2640331" cy="20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4434925"/>
            <a:ext cx="2664129" cy="20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01738"/>
            <a:ext cx="1659314" cy="165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投影片編號版面配置區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38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Introduction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Google search</a:t>
            </a:r>
          </a:p>
          <a:p>
            <a:pPr lvl="1"/>
            <a:r>
              <a:rPr lang="en-US" altLang="zh-TW" dirty="0" smtClean="0"/>
              <a:t>Query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What’s the weather today?</a:t>
            </a:r>
          </a:p>
          <a:p>
            <a:pPr lvl="2"/>
            <a:r>
              <a:rPr lang="en-US" altLang="zh-TW" dirty="0" smtClean="0"/>
              <a:t>Results include ‘what’, ’weather’, ’today’.</a:t>
            </a:r>
          </a:p>
          <a:p>
            <a:pPr lvl="2"/>
            <a:r>
              <a:rPr lang="en-US" altLang="zh-TW" dirty="0"/>
              <a:t>Lack of </a:t>
            </a:r>
            <a:r>
              <a:rPr lang="en-US" altLang="zh-TW" dirty="0" smtClean="0"/>
              <a:t>semantic.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Del.icio.us</a:t>
            </a:r>
          </a:p>
          <a:p>
            <a:pPr lvl="1"/>
            <a:r>
              <a:rPr lang="en-US" altLang="zh-TW" dirty="0" smtClean="0"/>
              <a:t>Search results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Using </a:t>
            </a:r>
            <a:r>
              <a:rPr lang="en-US" altLang="zh-TW" dirty="0"/>
              <a:t>a faceted </a:t>
            </a:r>
            <a:r>
              <a:rPr lang="en-US" altLang="zh-TW" dirty="0" smtClean="0"/>
              <a:t>interface.</a:t>
            </a:r>
          </a:p>
          <a:p>
            <a:pPr lvl="1"/>
            <a:r>
              <a:rPr lang="en-US" altLang="zh-TW" dirty="0" smtClean="0"/>
              <a:t>Expansions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A </a:t>
            </a:r>
            <a:r>
              <a:rPr lang="en-US" altLang="zh-TW" dirty="0"/>
              <a:t>fixed set of tags.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53" y="5391323"/>
            <a:ext cx="4448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28" y="4647361"/>
            <a:ext cx="1266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Introduction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Motivated by these drawbacks of current search result </a:t>
            </a:r>
            <a:r>
              <a:rPr lang="en-US" altLang="zh-TW" dirty="0" smtClean="0"/>
              <a:t>interfaces, considering </a:t>
            </a:r>
            <a:r>
              <a:rPr lang="en-US" altLang="zh-TW" dirty="0"/>
              <a:t>a search scenario in which each item is annotated </a:t>
            </a:r>
            <a:r>
              <a:rPr lang="en-US" altLang="zh-TW" dirty="0" smtClean="0"/>
              <a:t>with a  </a:t>
            </a:r>
            <a:r>
              <a:rPr lang="en-US" altLang="zh-TW" dirty="0"/>
              <a:t>set of keywords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Don’t </a:t>
            </a:r>
            <a:r>
              <a:rPr lang="en-US" altLang="zh-TW" dirty="0"/>
              <a:t>need to assume the existence of </a:t>
            </a:r>
            <a:r>
              <a:rPr lang="en-US" altLang="zh-TW" dirty="0" smtClean="0"/>
              <a:t>pre-defined categorical hierarchy</a:t>
            </a:r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Want </a:t>
            </a:r>
            <a:r>
              <a:rPr lang="en-US" altLang="zh-TW" dirty="0"/>
              <a:t>to </a:t>
            </a:r>
            <a:r>
              <a:rPr lang="en-US" altLang="zh-TW" dirty="0" smtClean="0"/>
              <a:t>automatically group </a:t>
            </a:r>
            <a:r>
              <a:rPr lang="en-US" altLang="zh-TW" dirty="0"/>
              <a:t>query result items into different expansions of the </a:t>
            </a:r>
            <a:r>
              <a:rPr lang="en-US" altLang="zh-TW" dirty="0" smtClean="0"/>
              <a:t>query corresponding </a:t>
            </a:r>
            <a:r>
              <a:rPr lang="en-US" altLang="zh-TW" dirty="0"/>
              <a:t>to subsets of keywords.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/>
              <a:t>Index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Problem </a:t>
            </a:r>
            <a:r>
              <a:rPr lang="en-US" altLang="zh-TW" dirty="0" smtClean="0"/>
              <a:t>Definition</a:t>
            </a:r>
          </a:p>
          <a:p>
            <a:r>
              <a:rPr lang="en-US" altLang="zh-TW" dirty="0"/>
              <a:t>Basic Algorithm</a:t>
            </a:r>
          </a:p>
          <a:p>
            <a:r>
              <a:rPr lang="en-US" altLang="zh-TW" dirty="0"/>
              <a:t>Semantic Optimization</a:t>
            </a:r>
          </a:p>
          <a:p>
            <a:r>
              <a:rPr lang="en-US" altLang="zh-TW" dirty="0"/>
              <a:t>Experiments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38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Problem Definition</a:t>
            </a:r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</a:t>
                </a:r>
                <a:r>
                  <a:rPr lang="en-US" altLang="zh-TW" dirty="0"/>
                  <a:t>set of items S = {t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, ..., t</a:t>
                </a:r>
                <a:r>
                  <a:rPr lang="en-US" altLang="zh-TW" baseline="-25000" dirty="0"/>
                  <a:t>n</a:t>
                </a:r>
                <a:r>
                  <a:rPr lang="en-US" altLang="zh-TW" dirty="0" smtClean="0"/>
                  <a:t>}</a:t>
                </a:r>
              </a:p>
              <a:p>
                <a:r>
                  <a:rPr lang="en-US" altLang="zh-TW" dirty="0" smtClean="0"/>
                  <a:t>A </a:t>
                </a:r>
                <a:r>
                  <a:rPr lang="en-US" altLang="zh-TW" dirty="0"/>
                  <a:t>set of m </a:t>
                </a:r>
                <a:r>
                  <a:rPr lang="en-US" altLang="zh-TW" dirty="0" smtClean="0"/>
                  <a:t>attributes {a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/>
                  <a:t>, ..., a</a:t>
                </a:r>
                <a:r>
                  <a:rPr lang="en-US" altLang="zh-TW" baseline="-25000" dirty="0"/>
                  <a:t>m</a:t>
                </a:r>
                <a:r>
                  <a:rPr lang="en-US" altLang="zh-TW" dirty="0" smtClean="0"/>
                  <a:t>}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The overall </a:t>
                </a:r>
                <a:r>
                  <a:rPr lang="en-US" altLang="zh-TW" i="1" dirty="0" smtClean="0"/>
                  <a:t>utility </a:t>
                </a:r>
                <a:r>
                  <a:rPr lang="en-US" altLang="zh-TW" dirty="0"/>
                  <a:t>of an </a:t>
                </a:r>
                <a:r>
                  <a:rPr lang="en-US" altLang="zh-TW" dirty="0" smtClean="0"/>
                  <a:t>item </a:t>
                </a:r>
                <a:r>
                  <a:rPr lang="en-US" altLang="zh-TW" i="1" dirty="0"/>
                  <a:t>t</a:t>
                </a:r>
                <a:r>
                  <a:rPr lang="en-US" altLang="zh-TW" i="1" baseline="-25000" dirty="0"/>
                  <a:t>i</a:t>
                </a:r>
                <a:r>
                  <a:rPr lang="en-US" altLang="zh-TW" i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000" b="0" i="1" baseline="-2500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∈1…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  <m:sup/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TW" sz="2000" b="0" i="1" baseline="-25000" smtClean="0">
                            <a:latin typeface="Cambria Math"/>
                          </a:rPr>
                          <m:t>𝑗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𝑡𝑖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.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𝑎𝑗</m:t>
                        </m:r>
                      </m:e>
                    </m:nary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Given a query Q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0292"/>
            <a:ext cx="123359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6156176" y="1844824"/>
            <a:ext cx="3694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60232" y="1727473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.a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: normalized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to [0,1]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80527"/>
              </p:ext>
            </p:extLst>
          </p:nvPr>
        </p:nvGraphicFramePr>
        <p:xfrm>
          <a:off x="1187624" y="3861048"/>
          <a:ext cx="33123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65"/>
                <a:gridCol w="1380835"/>
                <a:gridCol w="140776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Author(0.3)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Click(0.6)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23002"/>
              </p:ext>
            </p:extLst>
          </p:nvPr>
        </p:nvGraphicFramePr>
        <p:xfrm>
          <a:off x="4716016" y="3861048"/>
          <a:ext cx="26544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u(t</a:t>
                      </a:r>
                      <a:r>
                        <a:rPr lang="en-US" altLang="zh-TW" baseline="-25000" dirty="0" smtClean="0"/>
                        <a:t>i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0.6*0.3+0.6*0.8=0.64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0.3*0.7+0.6*0.2=0.33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0.3*0.4+0.6*0.3=0.30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0.3*0.9+0.6*0.4=0.51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Problem Definition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Group </a:t>
            </a:r>
            <a:r>
              <a:rPr lang="en-US" altLang="zh-TW" dirty="0"/>
              <a:t>items into different </a:t>
            </a:r>
            <a:r>
              <a:rPr lang="en-US" altLang="zh-TW" dirty="0" smtClean="0"/>
              <a:t>expansions of </a:t>
            </a:r>
            <a:r>
              <a:rPr lang="en-US" altLang="zh-TW" i="1" dirty="0"/>
              <a:t>Q </a:t>
            </a:r>
            <a:r>
              <a:rPr lang="en-US" altLang="zh-TW" dirty="0"/>
              <a:t>and return high quality expansions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subset of keywords </a:t>
            </a:r>
            <a:r>
              <a:rPr lang="en-US" altLang="zh-TW" b="1" dirty="0"/>
              <a:t>e ⊆ K − </a:t>
            </a:r>
            <a:r>
              <a:rPr lang="en-US" altLang="zh-TW" b="1" dirty="0" smtClean="0"/>
              <a:t>Q.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(K : all keywords)</a:t>
            </a:r>
          </a:p>
          <a:p>
            <a:pPr lvl="1"/>
            <a:r>
              <a:rPr lang="en-US" altLang="zh-TW" dirty="0" smtClean="0"/>
              <a:t>Subset-of relationship for K-Q={k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,k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,k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,k</a:t>
            </a:r>
            <a:r>
              <a:rPr lang="en-US" altLang="zh-TW" baseline="-25000" dirty="0" smtClean="0"/>
              <a:t>4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42514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Determining Importance of An Expansion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Definition : Top-k Expansions.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altLang="zh-TW" dirty="0"/>
                  <a:t>Given a set S of items and a keyword query Q,                 find the top-k expansion set E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 = {e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, ..., e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}                         s.t. ∀e ∈ E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 and ∀e′ ∈ E</a:t>
                </a:r>
                <a:r>
                  <a:rPr lang="en-US" altLang="zh-TW" baseline="-25000" dirty="0"/>
                  <a:t>Q</a:t>
                </a:r>
                <a:r>
                  <a:rPr lang="en-US" altLang="zh-TW" dirty="0"/>
                  <a:t> − E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 , u(e) ≥ u(e</a:t>
                </a:r>
                <a:r>
                  <a:rPr lang="en-US" altLang="zh-TW" dirty="0" smtClean="0"/>
                  <a:t>′).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Only consider top-</a:t>
                </a:r>
                <a:r>
                  <a:rPr lang="en-US" altLang="zh-TW" i="1" dirty="0" smtClean="0"/>
                  <a:t>N </a:t>
                </a:r>
                <a:r>
                  <a:rPr lang="en-US" altLang="zh-TW" dirty="0" smtClean="0"/>
                  <a:t>matching items</a:t>
                </a:r>
              </a:p>
              <a:p>
                <a:pPr lvl="1"/>
                <a:r>
                  <a:rPr lang="de-DE" altLang="zh-TW" dirty="0" smtClean="0"/>
                  <a:t>V</a:t>
                </a:r>
                <a:r>
                  <a:rPr lang="de-DE" altLang="zh-TW" baseline="-25000" dirty="0" smtClean="0"/>
                  <a:t>S</a:t>
                </a:r>
                <a:r>
                  <a:rPr lang="de-DE" altLang="zh-TW" baseline="-40000" dirty="0" smtClean="0"/>
                  <a:t>e</a:t>
                </a:r>
                <a:r>
                  <a:rPr lang="de-DE" altLang="zh-TW" dirty="0" smtClean="0"/>
                  <a:t> </a:t>
                </a:r>
                <a:r>
                  <a:rPr lang="de-DE" altLang="zh-TW" dirty="0"/>
                  <a:t>= {u(t) | t ∈ </a:t>
                </a:r>
                <a:r>
                  <a:rPr lang="de-DE" altLang="zh-TW" dirty="0" smtClean="0"/>
                  <a:t>S</a:t>
                </a:r>
                <a:r>
                  <a:rPr lang="de-DE" altLang="zh-TW" baseline="-25000" dirty="0" smtClean="0"/>
                  <a:t>e</a:t>
                </a:r>
                <a:r>
                  <a:rPr lang="de-DE" altLang="zh-TW" dirty="0" smtClean="0"/>
                  <a:t>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zh-TW" b="0" i="1" baseline="-25000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𝑡𝑜𝑝𝑁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𝑉𝑆𝑒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</m:nary>
                  </m:oMath>
                </a14:m>
                <a:endParaRPr lang="de-DE" altLang="zh-TW" dirty="0" smtClean="0"/>
              </a:p>
              <a:p>
                <a:pPr lvl="1"/>
                <a:r>
                  <a:rPr lang="pt-BR" altLang="zh-TW" dirty="0" smtClean="0"/>
                  <a:t>If S</a:t>
                </a:r>
                <a:r>
                  <a:rPr lang="pt-BR" altLang="zh-TW" baseline="-25000" dirty="0" smtClean="0"/>
                  <a:t>e</a:t>
                </a:r>
                <a:r>
                  <a:rPr lang="pt-BR" altLang="zh-TW" sz="1600" baseline="-40000" dirty="0" smtClean="0"/>
                  <a:t>1</a:t>
                </a:r>
                <a:r>
                  <a:rPr lang="pt-BR" altLang="zh-TW" dirty="0" smtClean="0"/>
                  <a:t> </a:t>
                </a:r>
                <a:r>
                  <a:rPr lang="pt-BR" altLang="zh-TW" dirty="0"/>
                  <a:t>⊆ </a:t>
                </a:r>
                <a:r>
                  <a:rPr lang="pt-BR" altLang="zh-TW" dirty="0" smtClean="0"/>
                  <a:t>S</a:t>
                </a:r>
                <a:r>
                  <a:rPr lang="pt-BR" altLang="zh-TW" baseline="-25000" dirty="0" smtClean="0"/>
                  <a:t>e</a:t>
                </a:r>
                <a:r>
                  <a:rPr lang="pt-BR" altLang="zh-TW" sz="1600" baseline="-40000" dirty="0" smtClean="0"/>
                  <a:t>2</a:t>
                </a:r>
                <a:r>
                  <a:rPr lang="pt-BR" altLang="zh-TW" dirty="0" smtClean="0"/>
                  <a:t> </a:t>
                </a:r>
                <a:r>
                  <a:rPr lang="pt-BR" altLang="zh-TW" dirty="0"/>
                  <a:t>, </a:t>
                </a:r>
                <a:endParaRPr lang="pt-BR" altLang="zh-TW" dirty="0" smtClean="0"/>
              </a:p>
              <a:p>
                <a:pPr marL="365760" lvl="1" indent="0">
                  <a:buNone/>
                </a:pPr>
                <a:r>
                  <a:rPr lang="pt-BR" altLang="zh-TW" dirty="0"/>
                  <a:t> </a:t>
                </a:r>
                <a:r>
                  <a:rPr lang="pt-BR" altLang="zh-TW" dirty="0" smtClean="0"/>
                  <a:t>   then g(S</a:t>
                </a:r>
                <a:r>
                  <a:rPr lang="pt-BR" altLang="zh-TW" baseline="-25000" dirty="0" smtClean="0"/>
                  <a:t>e</a:t>
                </a:r>
                <a:r>
                  <a:rPr lang="pt-BR" altLang="zh-TW" sz="1600" baseline="-40000" dirty="0" smtClean="0"/>
                  <a:t>1</a:t>
                </a:r>
                <a:r>
                  <a:rPr lang="pt-BR" altLang="zh-TW" dirty="0"/>
                  <a:t>) ≤ </a:t>
                </a:r>
                <a:r>
                  <a:rPr lang="pt-BR" altLang="zh-TW" dirty="0" smtClean="0"/>
                  <a:t>g(S</a:t>
                </a:r>
                <a:r>
                  <a:rPr lang="pt-BR" altLang="zh-TW" baseline="-25000" dirty="0" smtClean="0"/>
                  <a:t>e</a:t>
                </a:r>
                <a:r>
                  <a:rPr lang="pt-BR" altLang="zh-TW" sz="1600" baseline="-40000" dirty="0" smtClean="0"/>
                  <a:t>2</a:t>
                </a:r>
                <a:r>
                  <a:rPr lang="pt-BR" altLang="zh-TW" dirty="0"/>
                  <a:t>).</a:t>
                </a:r>
                <a:endParaRPr lang="de-DE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en-US" altLang="zh-TW" b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7" t="-8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CE0067-D80F-4166-913A-EE3F56B62358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19511"/>
              </p:ext>
            </p:extLst>
          </p:nvPr>
        </p:nvGraphicFramePr>
        <p:xfrm>
          <a:off x="3851920" y="4221088"/>
          <a:ext cx="41764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175"/>
                <a:gridCol w="1058822"/>
                <a:gridCol w="1058822"/>
                <a:gridCol w="11176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/>
                        <a:t>S</a:t>
                      </a:r>
                      <a:r>
                        <a:rPr lang="en-US" altLang="zh-TW" baseline="-25000" dirty="0" smtClean="0"/>
                        <a:t>k1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</a:t>
                      </a:r>
                      <a:r>
                        <a:rPr lang="en-US" altLang="zh-TW" baseline="-25000" dirty="0" smtClean="0"/>
                        <a:t>k1,k2</a:t>
                      </a:r>
                      <a:endParaRPr lang="zh-TW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</a:t>
                      </a:r>
                      <a:r>
                        <a:rPr lang="en-US" altLang="zh-TW" baseline="-25000" dirty="0" smtClean="0"/>
                        <a:t>k2,k3</a:t>
                      </a:r>
                      <a:endParaRPr lang="zh-TW" alt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(k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(k</a:t>
                      </a:r>
                      <a:r>
                        <a:rPr lang="en-US" altLang="zh-TW" baseline="-25000" dirty="0" smtClean="0"/>
                        <a:t>1</a:t>
                      </a:r>
                      <a:r>
                        <a:rPr lang="en-US" altLang="zh-TW" dirty="0" smtClean="0"/>
                        <a:t>,k</a:t>
                      </a:r>
                      <a:r>
                        <a:rPr lang="en-US" altLang="zh-TW" baseline="-25000" dirty="0" smtClean="0"/>
                        <a:t>2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/>
                        <a:t>0.6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</a:t>
                      </a:r>
                      <a:r>
                        <a:rPr lang="en-US" altLang="zh-TW" baseline="-25000" dirty="0" smtClean="0"/>
                        <a:t>3</a:t>
                      </a:r>
                      <a:r>
                        <a:rPr lang="en-US" altLang="zh-TW" dirty="0" smtClean="0"/>
                        <a:t>(k</a:t>
                      </a:r>
                      <a:r>
                        <a:rPr lang="en-US" altLang="zh-TW" baseline="-25000" dirty="0" smtClean="0"/>
                        <a:t>3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1" dirty="0" smtClean="0"/>
                        <a:t>g(S</a:t>
                      </a:r>
                      <a:r>
                        <a:rPr lang="en-US" altLang="zh-TW" b="1" i="1" baseline="-25000" dirty="0" smtClean="0"/>
                        <a:t>e</a:t>
                      </a:r>
                      <a:r>
                        <a:rPr lang="en-US" altLang="zh-TW" b="1" i="1" dirty="0" smtClean="0"/>
                        <a:t>)</a:t>
                      </a:r>
                      <a:endParaRPr lang="zh-TW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1" dirty="0" smtClean="0"/>
                        <a:t>1.0</a:t>
                      </a:r>
                      <a:endParaRPr lang="zh-TW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1" smtClean="0"/>
                        <a:t>0.5</a:t>
                      </a:r>
                      <a:endParaRPr lang="zh-TW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i="1" dirty="0" smtClean="0"/>
                        <a:t>0.6</a:t>
                      </a:r>
                      <a:endParaRPr lang="zh-TW" altLang="en-US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7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2793</TotalTime>
  <Words>1476</Words>
  <Application>Microsoft Office PowerPoint</Application>
  <PresentationFormat>如螢幕大小 (4:3)</PresentationFormat>
  <Paragraphs>277</Paragraphs>
  <Slides>28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壁窗</vt:lpstr>
      <vt:lpstr>Adding Structure to Top-K: Form Items to Expansions</vt:lpstr>
      <vt:lpstr>Index</vt:lpstr>
      <vt:lpstr>Introduction</vt:lpstr>
      <vt:lpstr>Introduction</vt:lpstr>
      <vt:lpstr>Introduction</vt:lpstr>
      <vt:lpstr>Index</vt:lpstr>
      <vt:lpstr>Problem Definition</vt:lpstr>
      <vt:lpstr>Problem Definition</vt:lpstr>
      <vt:lpstr>Determining Importance of An Expansion</vt:lpstr>
      <vt:lpstr>Index</vt:lpstr>
      <vt:lpstr>Naïve Algorithm</vt:lpstr>
      <vt:lpstr>Improved Algorithm</vt:lpstr>
      <vt:lpstr>Improved Algorithm</vt:lpstr>
      <vt:lpstr>Improved Algorithm</vt:lpstr>
      <vt:lpstr>Improved Algorithm</vt:lpstr>
      <vt:lpstr>Index</vt:lpstr>
      <vt:lpstr>Weighting Expansions</vt:lpstr>
      <vt:lpstr>Path Exclusion based Algorithm </vt:lpstr>
      <vt:lpstr>Path Exclusion based Algorithm </vt:lpstr>
      <vt:lpstr>Path Exclusion based Algorithm </vt:lpstr>
      <vt:lpstr>Index</vt:lpstr>
      <vt:lpstr>Experiments</vt:lpstr>
      <vt:lpstr>Experiments</vt:lpstr>
      <vt:lpstr>Experiments</vt:lpstr>
      <vt:lpstr>Experiments</vt:lpstr>
      <vt:lpstr>Experiments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Structure to Top-K: Form Items to Expansions</dc:title>
  <dc:creator>Benson Chiu</dc:creator>
  <cp:lastModifiedBy>Benson Chiu</cp:lastModifiedBy>
  <cp:revision>71</cp:revision>
  <cp:lastPrinted>2012-05-21T01:26:46Z</cp:lastPrinted>
  <dcterms:created xsi:type="dcterms:W3CDTF">2012-05-19T03:00:40Z</dcterms:created>
  <dcterms:modified xsi:type="dcterms:W3CDTF">2012-05-21T09:30:41Z</dcterms:modified>
</cp:coreProperties>
</file>